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4" r:id="rId3"/>
    <p:sldId id="277" r:id="rId4"/>
    <p:sldId id="276" r:id="rId5"/>
    <p:sldId id="261" r:id="rId6"/>
    <p:sldId id="262" r:id="rId7"/>
    <p:sldId id="263" r:id="rId8"/>
    <p:sldId id="267" r:id="rId9"/>
    <p:sldId id="269" r:id="rId10"/>
    <p:sldId id="268" r:id="rId11"/>
    <p:sldId id="274" r:id="rId12"/>
    <p:sldId id="283" r:id="rId13"/>
    <p:sldId id="272" r:id="rId14"/>
    <p:sldId id="273" r:id="rId15"/>
    <p:sldId id="278" r:id="rId16"/>
    <p:sldId id="279" r:id="rId17"/>
    <p:sldId id="280" r:id="rId18"/>
    <p:sldId id="281" r:id="rId19"/>
    <p:sldId id="28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3606" autoAdjust="0"/>
  </p:normalViewPr>
  <p:slideViewPr>
    <p:cSldViewPr>
      <p:cViewPr varScale="1">
        <p:scale>
          <a:sx n="64" d="100"/>
          <a:sy n="64" d="100"/>
        </p:scale>
        <p:origin x="-1339"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pPr/>
              <a:t>14.05.2020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pPr/>
              <a:t>14.05.2020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pPr/>
              <a:t>14.05.2020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14.05.2020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14.05.2020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pPr/>
              <a:t>14.05.2020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pPr/>
              <a:t>14.05.2020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артинки по запросу картинки по пожарке для детского сада"/>
          <p:cNvPicPr>
            <a:picLocks noChangeAspect="1" noChangeArrowheads="1"/>
          </p:cNvPicPr>
          <p:nvPr/>
        </p:nvPicPr>
        <p:blipFill>
          <a:blip r:embed="rId2" cstate="print"/>
          <a:srcRect/>
          <a:stretch>
            <a:fillRect/>
          </a:stretch>
        </p:blipFill>
        <p:spPr bwMode="auto">
          <a:xfrm>
            <a:off x="251520" y="3068960"/>
            <a:ext cx="3549774" cy="3549774"/>
          </a:xfrm>
          <a:prstGeom prst="ellipse">
            <a:avLst/>
          </a:prstGeom>
          <a:noFill/>
        </p:spPr>
      </p:pic>
      <p:sp>
        <p:nvSpPr>
          <p:cNvPr id="5" name="TextBox 4"/>
          <p:cNvSpPr txBox="1"/>
          <p:nvPr/>
        </p:nvSpPr>
        <p:spPr>
          <a:xfrm>
            <a:off x="467544" y="620688"/>
            <a:ext cx="7920880" cy="1569660"/>
          </a:xfrm>
          <a:prstGeom prst="rect">
            <a:avLst/>
          </a:prstGeom>
          <a:noFill/>
        </p:spPr>
        <p:txBody>
          <a:bodyPr wrap="square" rtlCol="0">
            <a:spAutoFit/>
          </a:bodyPr>
          <a:lstStyle/>
          <a:p>
            <a:pPr algn="ctr"/>
            <a:r>
              <a:rPr lang="ru-RU" sz="4800" b="1" dirty="0" smtClean="0">
                <a:solidFill>
                  <a:srgbClr val="FF0000"/>
                </a:solidFill>
              </a:rPr>
              <a:t>«Детям о пожарной безопасности»</a:t>
            </a:r>
            <a:endParaRPr lang="ru-RU" sz="4800" b="1" dirty="0">
              <a:solidFill>
                <a:srgbClr val="FF0000"/>
              </a:solidFill>
            </a:endParaRPr>
          </a:p>
        </p:txBody>
      </p:sp>
    </p:spTree>
    <p:extLst>
      <p:ext uri="{BB962C8B-B14F-4D97-AF65-F5344CB8AC3E}">
        <p14:creationId xmlns="" xmlns:p14="http://schemas.microsoft.com/office/powerpoint/2010/main" val="161733690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pic>
        <p:nvPicPr>
          <p:cNvPr id="12291" name="Picture 3" descr="C:\Users\HOUME\Desktop\Новая папка\11796058249MQ8OJ.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836712"/>
            <a:ext cx="7695776" cy="50910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1348398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347864" y="2675467"/>
            <a:ext cx="2520280" cy="3450696"/>
          </a:xfrm>
        </p:spPr>
        <p:txBody>
          <a:bodyPr/>
          <a:lstStyle/>
          <a:p>
            <a:endParaRPr lang="ru-RU" dirty="0"/>
          </a:p>
        </p:txBody>
      </p:sp>
      <p:pic>
        <p:nvPicPr>
          <p:cNvPr id="18434" name="Picture 2" descr="C:\Users\HOUME\Desktop\Новая папка\0025-025-Vyzov-po-telefonu-pozharnoj-komand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620688"/>
            <a:ext cx="8072494" cy="57150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36726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артинки по запросу картинки по пожарке для детского сада"/>
          <p:cNvPicPr>
            <a:picLocks noChangeAspect="1" noChangeArrowheads="1"/>
          </p:cNvPicPr>
          <p:nvPr/>
        </p:nvPicPr>
        <p:blipFill>
          <a:blip r:embed="rId2" cstate="print"/>
          <a:srcRect/>
          <a:stretch>
            <a:fillRect/>
          </a:stretch>
        </p:blipFill>
        <p:spPr bwMode="auto">
          <a:xfrm>
            <a:off x="251520" y="116632"/>
            <a:ext cx="7488832" cy="59046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endParaRPr lang="ru-RU" sz="2800" dirty="0">
              <a:solidFill>
                <a:srgbClr val="C00000"/>
              </a:solidFill>
            </a:endParaRPr>
          </a:p>
        </p:txBody>
      </p:sp>
      <p:pic>
        <p:nvPicPr>
          <p:cNvPr id="16386" name="Picture 2" descr="C:\Users\HOUME\Desktop\Новая папка\021.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4414" y="714356"/>
            <a:ext cx="6619036" cy="57150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255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67744" y="2675467"/>
            <a:ext cx="5112568" cy="3450696"/>
          </a:xfrm>
        </p:spPr>
        <p:txBody>
          <a:bodyPr/>
          <a:lstStyle/>
          <a:p>
            <a:endParaRPr lang="ru-RU" dirty="0"/>
          </a:p>
        </p:txBody>
      </p:sp>
      <p:pic>
        <p:nvPicPr>
          <p:cNvPr id="17410" name="Picture 2" descr="C:\Users\HOUME\Desktop\Новая папка\0020-020-Bud-ostorozhen-s-otkrytym-ognjom.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48" y="571480"/>
            <a:ext cx="7715304" cy="57864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39259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ИГРЫ  </a:t>
            </a:r>
            <a:r>
              <a:rPr lang="ru-RU" b="0" dirty="0" smtClean="0"/>
              <a:t>дома и в детском саду</a:t>
            </a:r>
            <a:r>
              <a:rPr lang="ru-RU" dirty="0" smtClean="0"/>
              <a:t> ПО ПОЖАРНОЙ БЕЗОПАСНОСТИ</a:t>
            </a:r>
            <a:br>
              <a:rPr lang="ru-RU" dirty="0" smtClean="0"/>
            </a:br>
            <a:r>
              <a:rPr lang="ru-RU" b="0" dirty="0" smtClean="0"/>
              <a:t/>
            </a:r>
            <a:br>
              <a:rPr lang="ru-RU" b="0" dirty="0" smtClean="0"/>
            </a:br>
            <a:r>
              <a:rPr lang="ru-RU" b="0" dirty="0" smtClean="0"/>
              <a:t/>
            </a:r>
            <a:br>
              <a:rPr lang="ru-RU" b="0" dirty="0" smtClean="0"/>
            </a:br>
            <a:r>
              <a:rPr lang="ru-RU" dirty="0" smtClean="0"/>
              <a:t>1</a:t>
            </a:r>
            <a:r>
              <a:rPr lang="ru-RU" u="sng" dirty="0" smtClean="0"/>
              <a:t>. Соревнования </a:t>
            </a:r>
            <a:r>
              <a:rPr lang="ru-RU" b="0" u="sng" dirty="0" smtClean="0"/>
              <a:t/>
            </a:r>
            <a:br>
              <a:rPr lang="ru-RU" b="0" u="sng" dirty="0" smtClean="0"/>
            </a:br>
            <a:r>
              <a:rPr lang="ru-RU" dirty="0" smtClean="0"/>
              <a:t/>
            </a:r>
            <a:br>
              <a:rPr lang="ru-RU" dirty="0" smtClean="0"/>
            </a:br>
            <a:r>
              <a:rPr lang="ru-RU" dirty="0" smtClean="0"/>
              <a:t>Игра «На пожар».</a:t>
            </a:r>
            <a:r>
              <a:rPr lang="ru-RU" b="0" dirty="0" smtClean="0"/>
              <a:t> По условному сигналу (пожарная сирена) игроки бегут от линии старта до стульев, на которых разложена амуниция: каска, перчатки, ремень и т. п. Нужно подготовиться к выезду – надеть снаряжение. Выигрывает тот, кто быстрее оденется. </a:t>
            </a:r>
            <a:br>
              <a:rPr lang="ru-RU" b="0" dirty="0" smtClean="0"/>
            </a:br>
            <a:r>
              <a:rPr lang="ru-RU" b="0" dirty="0" smtClean="0"/>
              <a:t/>
            </a:r>
            <a:br>
              <a:rPr lang="ru-RU" b="0" dirty="0" smtClean="0"/>
            </a:br>
            <a:r>
              <a:rPr lang="ru-RU" b="0" dirty="0" smtClean="0"/>
              <a:t/>
            </a:r>
            <a:br>
              <a:rPr lang="ru-RU" b="0" dirty="0" smtClean="0"/>
            </a:br>
            <a:r>
              <a:rPr lang="ru-RU" dirty="0" smtClean="0"/>
              <a:t>Игра «Разведчики».</a:t>
            </a:r>
            <a:r>
              <a:rPr lang="ru-RU" b="0" dirty="0" smtClean="0"/>
              <a:t> По команде игроки должны преодолеть полосу препятствий, добраться до стульчика с куклой, «вынести ее из огня». Побеждает тот, кто придет к финишу первым. Игру можно усложнить, предложив «разведчикам» двигаться с завязанными глазами (сильное задымление). В этом случае полоса препятствий должна быть короткой и не очень сложной. </a:t>
            </a:r>
            <a:br>
              <a:rPr lang="ru-RU" b="0" dirty="0" smtClean="0"/>
            </a:br>
            <a:r>
              <a:rPr lang="ru-RU" b="0" dirty="0" smtClean="0"/>
              <a:t/>
            </a:r>
            <a:br>
              <a:rPr lang="ru-RU" b="0" dirty="0" smtClean="0"/>
            </a:br>
            <a:r>
              <a:rPr lang="ru-RU" b="0" dirty="0" smtClean="0"/>
              <a:t/>
            </a:r>
            <a:br>
              <a:rPr lang="ru-RU" b="0" dirty="0" smtClean="0"/>
            </a:br>
            <a:r>
              <a:rPr lang="ru-RU" dirty="0" smtClean="0"/>
              <a:t>Игра «Тушение пожара».</a:t>
            </a:r>
            <a:r>
              <a:rPr lang="ru-RU" b="0" dirty="0" smtClean="0"/>
              <a:t> По условному сигналу игроки черпают воду из большого таза маленьким ведерком и передают его друг другу, выстроившись в цепочку. Последний выливает воду в пустую емкость. Побеждает команда, которая быстрее ее заполнит.</a:t>
            </a:r>
            <a:br>
              <a:rPr lang="ru-RU" b="0" dirty="0" smtClean="0"/>
            </a:br>
            <a:r>
              <a:rPr lang="ru-RU" b="0" dirty="0" smtClean="0"/>
              <a:t/>
            </a:r>
            <a:br>
              <a:rPr lang="ru-RU" b="0" dirty="0" smtClean="0"/>
            </a:br>
            <a:r>
              <a:rPr lang="ru-RU" b="0" dirty="0" smtClean="0"/>
              <a:t/>
            </a:r>
            <a:br>
              <a:rPr lang="ru-RU" b="0" dirty="0" smtClean="0"/>
            </a:br>
            <a:r>
              <a:rPr lang="ru-RU" dirty="0" smtClean="0"/>
              <a:t>Игра «После пожара».</a:t>
            </a:r>
            <a:r>
              <a:rPr lang="ru-RU" b="0" dirty="0" smtClean="0"/>
              <a:t> Игроки садятся на стульчики, берут в руки катушки, к каждой из которых одним концом прикреплен шнур (пожарный рукав). Побеждает тот, кто быстрее намотает шнур на катушку.</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dirty="0" smtClean="0"/>
              <a:t/>
            </a:r>
            <a:br>
              <a:rPr lang="ru-RU" dirty="0" smtClean="0"/>
            </a:br>
            <a:r>
              <a:rPr lang="ru-RU" dirty="0" smtClean="0"/>
              <a:t> ИГРЫ  </a:t>
            </a:r>
            <a:r>
              <a:rPr lang="ru-RU" b="0" dirty="0" smtClean="0"/>
              <a:t>дома и в детском саду</a:t>
            </a:r>
            <a:r>
              <a:rPr lang="ru-RU" dirty="0" smtClean="0"/>
              <a:t> ПО ПОЖАРНОЙ БЕЗОПАСНОСТИ</a:t>
            </a:r>
            <a:br>
              <a:rPr lang="ru-RU" dirty="0" smtClean="0"/>
            </a:br>
            <a:r>
              <a:rPr lang="ru-RU" b="0" dirty="0" smtClean="0"/>
              <a:t/>
            </a:r>
            <a:br>
              <a:rPr lang="ru-RU" b="0" dirty="0" smtClean="0"/>
            </a:br>
            <a:r>
              <a:rPr lang="ru-RU" b="0" dirty="0" smtClean="0"/>
              <a:t/>
            </a:r>
            <a:br>
              <a:rPr lang="ru-RU" b="0" dirty="0" smtClean="0"/>
            </a:br>
            <a:r>
              <a:rPr lang="ru-RU" dirty="0" smtClean="0"/>
              <a:t>1</a:t>
            </a:r>
            <a:r>
              <a:rPr lang="ru-RU" u="sng" dirty="0" smtClean="0"/>
              <a:t>. Соревнования </a:t>
            </a:r>
            <a:r>
              <a:rPr lang="ru-RU" b="0" u="sng" dirty="0" smtClean="0"/>
              <a:t/>
            </a:r>
            <a:br>
              <a:rPr lang="ru-RU" b="0" u="sng" dirty="0" smtClean="0"/>
            </a:br>
            <a:r>
              <a:rPr lang="ru-RU" dirty="0" smtClean="0"/>
              <a:t/>
            </a:r>
            <a:br>
              <a:rPr lang="ru-RU" dirty="0" smtClean="0"/>
            </a:br>
            <a:r>
              <a:rPr lang="ru-RU" dirty="0" smtClean="0"/>
              <a:t>Игра «На пожар».</a:t>
            </a:r>
            <a:r>
              <a:rPr lang="ru-RU" b="0" dirty="0" smtClean="0"/>
              <a:t> По условному сигналу (пожарная сирена) игроки бегут от линии старта до стульев, на которых разложена амуниция: каска, перчатки, ремень и т. п. Нужно подготовиться к выезду – надеть снаряжение. Выигрывает тот, кто быстрее оденется. </a:t>
            </a:r>
            <a:br>
              <a:rPr lang="ru-RU" b="0" dirty="0" smtClean="0"/>
            </a:br>
            <a:r>
              <a:rPr lang="ru-RU" b="0" dirty="0" smtClean="0"/>
              <a:t/>
            </a:r>
            <a:br>
              <a:rPr lang="ru-RU" b="0" dirty="0" smtClean="0"/>
            </a:br>
            <a:r>
              <a:rPr lang="ru-RU" b="0" dirty="0" smtClean="0"/>
              <a:t/>
            </a:r>
            <a:br>
              <a:rPr lang="ru-RU" b="0" dirty="0" smtClean="0"/>
            </a:br>
            <a:r>
              <a:rPr lang="ru-RU" dirty="0" smtClean="0"/>
              <a:t>Игра «Разведчики».</a:t>
            </a:r>
            <a:r>
              <a:rPr lang="ru-RU" b="0" dirty="0" smtClean="0"/>
              <a:t> По команде игроки должны преодолеть полосу препятствий, добраться до стульчика с куклой, «вынести ее из огня». Побеждает тот, кто придет к финишу первым. Игру можно усложнить, предложив «разведчикам» двигаться с завязанными глазами (сильное задымление). В этом случае полоса препятствий должна быть короткой и не очень сложной. </a:t>
            </a:r>
            <a:br>
              <a:rPr lang="ru-RU" b="0" dirty="0" smtClean="0"/>
            </a:br>
            <a:r>
              <a:rPr lang="ru-RU" b="0" dirty="0" smtClean="0"/>
              <a:t/>
            </a:r>
            <a:br>
              <a:rPr lang="ru-RU" b="0" dirty="0" smtClean="0"/>
            </a:br>
            <a:r>
              <a:rPr lang="ru-RU" b="0" dirty="0" smtClean="0"/>
              <a:t/>
            </a:r>
            <a:br>
              <a:rPr lang="ru-RU" b="0" dirty="0" smtClean="0"/>
            </a:br>
            <a:r>
              <a:rPr lang="ru-RU" dirty="0" smtClean="0"/>
              <a:t>Игра «Тушение пожара».</a:t>
            </a:r>
            <a:r>
              <a:rPr lang="ru-RU" b="0" dirty="0" smtClean="0"/>
              <a:t> По условному сигналу игроки черпают воду из большого таза маленьким ведерком и передают его друг другу, выстроившись в цепочку. Последний выливает воду в пустую емкость. Побеждает команда, которая быстрее ее заполнит.</a:t>
            </a:r>
            <a:br>
              <a:rPr lang="ru-RU" b="0" dirty="0" smtClean="0"/>
            </a:br>
            <a:r>
              <a:rPr lang="ru-RU" b="0" dirty="0" smtClean="0"/>
              <a:t/>
            </a:r>
            <a:br>
              <a:rPr lang="ru-RU" b="0" dirty="0" smtClean="0"/>
            </a:br>
            <a:r>
              <a:rPr lang="ru-RU" b="0" dirty="0" smtClean="0"/>
              <a:t/>
            </a:r>
            <a:br>
              <a:rPr lang="ru-RU" b="0" dirty="0" smtClean="0"/>
            </a:br>
            <a:r>
              <a:rPr lang="ru-RU" dirty="0" smtClean="0"/>
              <a:t>Игра «После пожара».</a:t>
            </a:r>
            <a:r>
              <a:rPr lang="ru-RU" b="0" dirty="0" smtClean="0"/>
              <a:t> Игроки садятся на стульчики, берут в руки катушки, к каждой из которых одним концом прикреплен шнур (пожарный рукав). Побеждает тот, кто быстрее намотает шнур на катушку.</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dirty="0" smtClean="0"/>
              <a:t/>
            </a:r>
            <a:br>
              <a:rPr lang="ru-RU" dirty="0" smtClean="0"/>
            </a:br>
            <a:r>
              <a:rPr lang="ru-RU" dirty="0" smtClean="0"/>
              <a:t> </a:t>
            </a:r>
            <a:r>
              <a:rPr lang="ru-RU" i="1" dirty="0" smtClean="0">
                <a:solidFill>
                  <a:srgbClr val="FF0000"/>
                </a:solidFill>
                <a:latin typeface="Candara" pitchFamily="34" charset="0"/>
              </a:rPr>
              <a:t>ИГРЫ  дома и в детском саду ПО ПОЖАРНОЙ БЕЗОПАСНОСТИ</a:t>
            </a:r>
            <a:endParaRPr lang="ru-RU" i="1" dirty="0">
              <a:solidFill>
                <a:srgbClr val="FF0000"/>
              </a:solidFill>
              <a:latin typeface="Candara" pitchFamily="34" charset="0"/>
            </a:endParaRPr>
          </a:p>
        </p:txBody>
      </p:sp>
      <p:sp>
        <p:nvSpPr>
          <p:cNvPr id="3" name="Содержимое 2"/>
          <p:cNvSpPr>
            <a:spLocks noGrp="1"/>
          </p:cNvSpPr>
          <p:nvPr>
            <p:ph idx="1"/>
          </p:nvPr>
        </p:nvSpPr>
        <p:spPr/>
        <p:txBody>
          <a:bodyPr>
            <a:normAutofit fontScale="47500" lnSpcReduction="20000"/>
          </a:bodyPr>
          <a:lstStyle/>
          <a:p>
            <a:r>
              <a:rPr lang="ru-RU" dirty="0" smtClean="0">
                <a:solidFill>
                  <a:srgbClr val="FF0000"/>
                </a:solidFill>
              </a:rPr>
              <a:t/>
            </a:r>
            <a:br>
              <a:rPr lang="ru-RU" dirty="0" smtClean="0">
                <a:solidFill>
                  <a:srgbClr val="FF0000"/>
                </a:solidFill>
              </a:rPr>
            </a:br>
            <a:r>
              <a:rPr lang="ru-RU" b="1" dirty="0" smtClean="0">
                <a:solidFill>
                  <a:srgbClr val="FF0000"/>
                </a:solidFill>
              </a:rPr>
              <a:t>1</a:t>
            </a:r>
            <a:r>
              <a:rPr lang="ru-RU" b="1" i="1" u="sng" dirty="0" smtClean="0">
                <a:solidFill>
                  <a:srgbClr val="FF0000"/>
                </a:solidFill>
              </a:rPr>
              <a:t>. Соревнования </a:t>
            </a:r>
            <a:r>
              <a:rPr lang="ru-RU" i="1" u="sng" dirty="0" smtClean="0"/>
              <a:t/>
            </a:r>
            <a:br>
              <a:rPr lang="ru-RU" i="1" u="sng" dirty="0" smtClean="0"/>
            </a:br>
            <a:r>
              <a:rPr lang="ru-RU" b="1" i="1" dirty="0" smtClean="0"/>
              <a:t/>
            </a:r>
            <a:br>
              <a:rPr lang="ru-RU" b="1" i="1" dirty="0" smtClean="0"/>
            </a:br>
            <a:r>
              <a:rPr lang="ru-RU" b="1" i="1" dirty="0" smtClean="0"/>
              <a:t>Игра «На пожар».</a:t>
            </a:r>
            <a:r>
              <a:rPr lang="ru-RU" i="1" dirty="0" smtClean="0"/>
              <a:t> По условному сигналу (пожарная сирена) игроки бегут от линии старта до стульев, на которых разложена амуниция: каска, перчатки, ремень и т. п. Нужно подготовиться к выезду – надеть снаряжение. Выигрывает тот, кто быстрее оденется. </a:t>
            </a:r>
            <a:br>
              <a:rPr lang="ru-RU" i="1" dirty="0" smtClean="0"/>
            </a:br>
            <a:r>
              <a:rPr lang="ru-RU" i="1" dirty="0" smtClean="0"/>
              <a:t/>
            </a:r>
            <a:br>
              <a:rPr lang="ru-RU" i="1" dirty="0" smtClean="0"/>
            </a:br>
            <a:r>
              <a:rPr lang="ru-RU" i="1" dirty="0" smtClean="0">
                <a:solidFill>
                  <a:srgbClr val="FF0000"/>
                </a:solidFill>
              </a:rPr>
              <a:t/>
            </a:r>
            <a:br>
              <a:rPr lang="ru-RU" i="1" dirty="0" smtClean="0">
                <a:solidFill>
                  <a:srgbClr val="FF0000"/>
                </a:solidFill>
              </a:rPr>
            </a:br>
            <a:r>
              <a:rPr lang="ru-RU" b="1" i="1" dirty="0" smtClean="0">
                <a:solidFill>
                  <a:srgbClr val="FF0000"/>
                </a:solidFill>
              </a:rPr>
              <a:t>Игра «Разведчики».</a:t>
            </a:r>
            <a:r>
              <a:rPr lang="ru-RU" i="1" dirty="0" smtClean="0"/>
              <a:t> По команде игроки должны преодолеть полосу препятствий, добраться до стульчика с куклой, «вынести ее из огня». Побеждает тот, кто придет к финишу первым. Игру можно усложнить, предложив «разведчикам» двигаться с завязанными глазами (сильное задымление). В этом случае полоса препятствий должна быть короткой и не очень сложной. </a:t>
            </a:r>
            <a:br>
              <a:rPr lang="ru-RU" i="1" dirty="0" smtClean="0"/>
            </a:br>
            <a:r>
              <a:rPr lang="ru-RU" i="1" dirty="0" smtClean="0"/>
              <a:t/>
            </a:r>
            <a:br>
              <a:rPr lang="ru-RU" i="1" dirty="0" smtClean="0"/>
            </a:br>
            <a:r>
              <a:rPr lang="ru-RU" i="1" dirty="0" smtClean="0">
                <a:solidFill>
                  <a:srgbClr val="FF0000"/>
                </a:solidFill>
              </a:rPr>
              <a:t/>
            </a:r>
            <a:br>
              <a:rPr lang="ru-RU" i="1" dirty="0" smtClean="0">
                <a:solidFill>
                  <a:srgbClr val="FF0000"/>
                </a:solidFill>
              </a:rPr>
            </a:br>
            <a:r>
              <a:rPr lang="ru-RU" b="1" i="1" dirty="0" smtClean="0">
                <a:solidFill>
                  <a:srgbClr val="FF0000"/>
                </a:solidFill>
              </a:rPr>
              <a:t>Игра «Тушение пожара».</a:t>
            </a:r>
            <a:r>
              <a:rPr lang="ru-RU" i="1" dirty="0" smtClean="0"/>
              <a:t> По условному сигналу игроки черпают воду из большого таза маленьким ведерком и передают его друг другу, выстроившись в цепочку. Последний выливает воду в пустую емкость. Побеждает команда, которая быстрее ее заполнит.</a:t>
            </a:r>
            <a:br>
              <a:rPr lang="ru-RU" i="1" dirty="0" smtClean="0"/>
            </a:br>
            <a:r>
              <a:rPr lang="ru-RU" i="1" dirty="0" smtClean="0"/>
              <a:t/>
            </a:r>
            <a:br>
              <a:rPr lang="ru-RU" i="1" dirty="0" smtClean="0"/>
            </a:br>
            <a:r>
              <a:rPr lang="ru-RU" i="1" dirty="0" smtClean="0"/>
              <a:t/>
            </a:r>
            <a:br>
              <a:rPr lang="ru-RU" i="1" dirty="0" smtClean="0"/>
            </a:br>
            <a:r>
              <a:rPr lang="ru-RU" b="1" i="1" dirty="0" smtClean="0">
                <a:solidFill>
                  <a:srgbClr val="FF0000"/>
                </a:solidFill>
              </a:rPr>
              <a:t>Игра «После пожара».</a:t>
            </a:r>
            <a:r>
              <a:rPr lang="ru-RU" i="1" dirty="0" smtClean="0"/>
              <a:t> Игроки садятся на стульчики, берут в руки катушки, к каждой из которых одним концом прикреплен шнур (пожарный рукав). Побеждает тот, кто быстрее намотает шнур на катушку.</a:t>
            </a:r>
            <a:br>
              <a:rPr lang="ru-RU" i="1" dirty="0" smtClean="0"/>
            </a:br>
            <a:r>
              <a:rPr lang="ru-RU" dirty="0" smtClean="0"/>
              <a:t/>
            </a:r>
            <a:br>
              <a:rPr lang="ru-RU" dirty="0" smtClean="0"/>
            </a:br>
            <a:r>
              <a:rPr lang="ru-RU" dirty="0" smtClean="0"/>
              <a:t/>
            </a:r>
            <a:br>
              <a:rPr lang="ru-RU" dirty="0" smtClean="0"/>
            </a:br>
            <a:endParaRPr lang="ru-RU" dirty="0" smtClean="0"/>
          </a:p>
          <a:p>
            <a:r>
              <a:rPr lang="ru-RU" dirty="0" smtClean="0"/>
              <a:t/>
            </a:r>
            <a:br>
              <a:rPr lang="ru-RU" dirty="0" smtClean="0"/>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424936" cy="5355312"/>
          </a:xfrm>
          <a:prstGeom prst="rect">
            <a:avLst/>
          </a:prstGeom>
        </p:spPr>
        <p:txBody>
          <a:bodyPr wrap="square">
            <a:spAutoFit/>
          </a:bodyPr>
          <a:lstStyle/>
          <a:p>
            <a:r>
              <a:rPr lang="ru-RU" b="1" i="1" dirty="0" smtClean="0">
                <a:solidFill>
                  <a:srgbClr val="FF0000"/>
                </a:solidFill>
              </a:rPr>
              <a:t/>
            </a:r>
            <a:br>
              <a:rPr lang="ru-RU" b="1" i="1" dirty="0" smtClean="0">
                <a:solidFill>
                  <a:srgbClr val="FF0000"/>
                </a:solidFill>
              </a:rPr>
            </a:br>
            <a:r>
              <a:rPr lang="ru-RU" b="1" i="1" dirty="0" smtClean="0">
                <a:solidFill>
                  <a:srgbClr val="FF0000"/>
                </a:solidFill>
              </a:rPr>
              <a:t>СЮЖЕТНО-РОЛЕВАЯ ИГРА «ОДИН ДОМА».</a:t>
            </a:r>
            <a:endParaRPr lang="ru-RU" dirty="0" smtClean="0">
              <a:solidFill>
                <a:srgbClr val="FF0000"/>
              </a:solidFill>
            </a:endParaRPr>
          </a:p>
          <a:p>
            <a:r>
              <a:rPr lang="ru-RU" b="1" dirty="0" smtClean="0">
                <a:latin typeface="Candara" pitchFamily="34" charset="0"/>
              </a:rPr>
              <a:t>Предварительная работа:</a:t>
            </a:r>
            <a:endParaRPr lang="ru-RU" dirty="0" smtClean="0">
              <a:latin typeface="Candara" pitchFamily="34" charset="0"/>
            </a:endParaRPr>
          </a:p>
          <a:p>
            <a:r>
              <a:rPr lang="ru-RU" dirty="0" smtClean="0">
                <a:latin typeface="Candara" pitchFamily="34" charset="0"/>
              </a:rPr>
              <a:t>беседы на тему безопасности дома,</a:t>
            </a:r>
          </a:p>
          <a:p>
            <a:r>
              <a:rPr lang="ru-RU" dirty="0" smtClean="0">
                <a:latin typeface="Candara" pitchFamily="34" charset="0"/>
              </a:rPr>
              <a:t>разучивание пословиц об огне и воде,</a:t>
            </a:r>
          </a:p>
          <a:p>
            <a:r>
              <a:rPr lang="ru-RU" dirty="0" smtClean="0">
                <a:latin typeface="Candara" pitchFamily="34" charset="0"/>
              </a:rPr>
              <a:t>беседа на тему «Огонь – спутник и помощник человека»,</a:t>
            </a:r>
          </a:p>
          <a:p>
            <a:r>
              <a:rPr lang="ru-RU" dirty="0" smtClean="0">
                <a:latin typeface="Candara" pitchFamily="34" charset="0"/>
              </a:rPr>
              <a:t>отгадывание загадок об огне, воде, бытовых предметах.</a:t>
            </a:r>
          </a:p>
          <a:p>
            <a:r>
              <a:rPr lang="ru-RU" dirty="0" smtClean="0">
                <a:latin typeface="Candara" pitchFamily="34" charset="0"/>
              </a:rPr>
              <a:t>Рассматривание сюжетных картинок на тему «Чтобы дома не случилась беда»,</a:t>
            </a:r>
          </a:p>
          <a:p>
            <a:r>
              <a:rPr lang="ru-RU" dirty="0" smtClean="0">
                <a:latin typeface="Candara" pitchFamily="34" charset="0"/>
              </a:rPr>
              <a:t>Знакомство с пословицами об огне,</a:t>
            </a:r>
          </a:p>
          <a:p>
            <a:r>
              <a:rPr lang="ru-RU" dirty="0" smtClean="0">
                <a:latin typeface="Candara" pitchFamily="34" charset="0"/>
              </a:rPr>
              <a:t>Дидактические игры по пожарной безопасности.</a:t>
            </a:r>
          </a:p>
          <a:p>
            <a:r>
              <a:rPr lang="ru-RU" dirty="0" smtClean="0">
                <a:latin typeface="Candara" pitchFamily="34" charset="0"/>
              </a:rPr>
              <a:t> </a:t>
            </a:r>
          </a:p>
          <a:p>
            <a:r>
              <a:rPr lang="ru-RU" u="sng" dirty="0" smtClean="0">
                <a:latin typeface="Candara" pitchFamily="34" charset="0"/>
              </a:rPr>
              <a:t>Цель:</a:t>
            </a:r>
            <a:r>
              <a:rPr lang="ru-RU" dirty="0" smtClean="0">
                <a:latin typeface="Candara" pitchFamily="34" charset="0"/>
              </a:rPr>
              <a:t> развивать умения брать на роль в соответствии с сюжетом игры; использовать атрибуты, предметы</a:t>
            </a:r>
            <a:r>
              <a:rPr lang="ru-RU" b="1" dirty="0" smtClean="0">
                <a:latin typeface="Candara" pitchFamily="34" charset="0"/>
              </a:rPr>
              <a:t> </a:t>
            </a:r>
            <a:r>
              <a:rPr lang="ru-RU" dirty="0" smtClean="0">
                <a:latin typeface="Candara" pitchFamily="34" charset="0"/>
              </a:rPr>
              <a:t>заместители. Развивать творческое воображение, игровой замысел</a:t>
            </a:r>
            <a:r>
              <a:rPr lang="ru-RU" b="1" dirty="0" smtClean="0">
                <a:latin typeface="Candara" pitchFamily="34" charset="0"/>
              </a:rPr>
              <a:t>, </a:t>
            </a:r>
            <a:r>
              <a:rPr lang="ru-RU" dirty="0" smtClean="0">
                <a:latin typeface="Candara" pitchFamily="34" charset="0"/>
              </a:rPr>
              <a:t>опираясь на полученные знания ППД.</a:t>
            </a:r>
          </a:p>
          <a:p>
            <a:r>
              <a:rPr lang="ru-RU" u="sng" dirty="0" smtClean="0">
                <a:latin typeface="Candara" pitchFamily="34" charset="0"/>
              </a:rPr>
              <a:t>Оборудование:</a:t>
            </a:r>
            <a:r>
              <a:rPr lang="ru-RU" dirty="0" smtClean="0">
                <a:latin typeface="Candara" pitchFamily="34" charset="0"/>
              </a:rPr>
              <a:t> игрушечные бытовые предметы (утюг, компьютер, газовая плита, микроволновая печь, стиральная машина, гладильная доска, электрочайник, фен и т.д.),предметы заместители (счётные палочки в коробочке и т.д.), телефон, атрибуты к игре «Мы –пожарные», игровой уголок, обустроенный. детской и кукольной мебелью.</a:t>
            </a:r>
            <a:endParaRPr lang="ru-RU" dirty="0">
              <a:latin typeface="Candar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6432530"/>
          </a:xfrm>
          <a:prstGeom prst="rect">
            <a:avLst/>
          </a:prstGeom>
        </p:spPr>
        <p:txBody>
          <a:bodyPr wrap="square">
            <a:spAutoFit/>
          </a:bodyPr>
          <a:lstStyle/>
          <a:p>
            <a:pPr algn="ctr"/>
            <a:r>
              <a:rPr lang="ru-RU" sz="1200" b="1" i="1" dirty="0" smtClean="0">
                <a:solidFill>
                  <a:srgbClr val="FF0000"/>
                </a:solidFill>
                <a:latin typeface="Candara" pitchFamily="34" charset="0"/>
              </a:rPr>
              <a:t>Занятие в старшей группе</a:t>
            </a:r>
            <a:endParaRPr lang="ru-RU" sz="1200" i="1" dirty="0" smtClean="0">
              <a:solidFill>
                <a:srgbClr val="FF0000"/>
              </a:solidFill>
              <a:latin typeface="Candara" pitchFamily="34" charset="0"/>
            </a:endParaRPr>
          </a:p>
          <a:p>
            <a:pPr algn="ctr"/>
            <a:r>
              <a:rPr lang="ru-RU" sz="1200" b="1" i="1" dirty="0" smtClean="0">
                <a:solidFill>
                  <a:srgbClr val="FF0000"/>
                </a:solidFill>
                <a:latin typeface="Candara" pitchFamily="34" charset="0"/>
              </a:rPr>
              <a:t>Тема: «Если в доме случилась беда»</a:t>
            </a:r>
            <a:endParaRPr lang="ru-RU" sz="1200" i="1" dirty="0" smtClean="0">
              <a:solidFill>
                <a:srgbClr val="FF0000"/>
              </a:solidFill>
              <a:latin typeface="Candara" pitchFamily="34" charset="0"/>
            </a:endParaRPr>
          </a:p>
          <a:p>
            <a:r>
              <a:rPr lang="ru-RU" sz="1200" u="sng" dirty="0" smtClean="0">
                <a:latin typeface="Candara" pitchFamily="34" charset="0"/>
              </a:rPr>
              <a:t>Цели: </a:t>
            </a:r>
            <a:r>
              <a:rPr lang="ru-RU" sz="1200" dirty="0" smtClean="0">
                <a:latin typeface="Candara" pitchFamily="34" charset="0"/>
              </a:rPr>
              <a:t> Рассказать о причинах возникновения пожара в доме.</a:t>
            </a:r>
          </a:p>
          <a:p>
            <a:r>
              <a:rPr lang="ru-RU" sz="1200" dirty="0" smtClean="0">
                <a:latin typeface="Candara" pitchFamily="34" charset="0"/>
              </a:rPr>
              <a:t>Объяснить о необходимости соблюдения некоторых правил поведения при возникновении пожара. Развивать быстроту реакции, организованность и ответственность.</a:t>
            </a:r>
          </a:p>
          <a:p>
            <a:r>
              <a:rPr lang="ru-RU" sz="1200" u="sng" dirty="0" smtClean="0">
                <a:latin typeface="Candara" pitchFamily="34" charset="0"/>
              </a:rPr>
              <a:t>Материал к занятию</a:t>
            </a:r>
            <a:r>
              <a:rPr lang="ru-RU" sz="1200" dirty="0" smtClean="0">
                <a:latin typeface="Candara" pitchFamily="34" charset="0"/>
              </a:rPr>
              <a:t>:  карточки с изображением утюга, спичек, свечи; карточки с правилами поведения при пожаре.</a:t>
            </a:r>
          </a:p>
          <a:p>
            <a:r>
              <a:rPr lang="ru-RU" sz="1200" u="sng" dirty="0" smtClean="0">
                <a:latin typeface="Candara" pitchFamily="34" charset="0"/>
              </a:rPr>
              <a:t>Ход занятия</a:t>
            </a:r>
            <a:endParaRPr lang="ru-RU" sz="1200" dirty="0" smtClean="0">
              <a:latin typeface="Candara" pitchFamily="34" charset="0"/>
            </a:endParaRPr>
          </a:p>
          <a:p>
            <a:r>
              <a:rPr lang="ru-RU" sz="1200" dirty="0" smtClean="0">
                <a:latin typeface="Candara" pitchFamily="34" charset="0"/>
              </a:rPr>
              <a:t>Воспитатель:  Ребята, вам знакомы эти предметы? (показывает утюг, спички, свечу). Для чего они необходимы в доме? (Ответы детей). Могут ли они быть опасными? Когда? Почему? (Ответы детей).</a:t>
            </a:r>
          </a:p>
          <a:p>
            <a:r>
              <a:rPr lang="ru-RU" sz="1200" dirty="0" smtClean="0">
                <a:latin typeface="Candara" pitchFamily="34" charset="0"/>
              </a:rPr>
              <a:t>Воспитатель подводит итог детских высказываний. Раздается стук в дверь, появляется Петрушка, он очень встревожен.</a:t>
            </a:r>
          </a:p>
          <a:p>
            <a:r>
              <a:rPr lang="ru-RU" sz="1200" dirty="0" smtClean="0">
                <a:latin typeface="Candara" pitchFamily="34" charset="0"/>
              </a:rPr>
              <a:t>Воспитатель:  Что случилось?</a:t>
            </a:r>
          </a:p>
          <a:p>
            <a:r>
              <a:rPr lang="ru-RU" sz="1200" dirty="0" smtClean="0">
                <a:latin typeface="Candara" pitchFamily="34" charset="0"/>
              </a:rPr>
              <a:t>Петрушка:  У нас сегодня случилась беда. Ко мне в гости пришли друзья и я пригласил их  попить чай. Я зажег спичкой конфорку плиты, а спичку бросил в мусорное ведро. Пока чайник стоял на плите, мы играли. От непотушенной спички загорелась бумага в ведре, столько было дыма, что мы перепугались. Но я вспомнил, что нам рассказывали, когда мы ходили на экскурсию в пожарную часть.</a:t>
            </a:r>
          </a:p>
          <a:p>
            <a:r>
              <a:rPr lang="ru-RU" sz="1200" dirty="0" smtClean="0">
                <a:latin typeface="Candara" pitchFamily="34" charset="0"/>
              </a:rPr>
              <a:t>Воспитатель: Что же вы сделали?</a:t>
            </a:r>
          </a:p>
          <a:p>
            <a:r>
              <a:rPr lang="ru-RU" sz="1200" dirty="0" smtClean="0">
                <a:latin typeface="Candara" pitchFamily="34" charset="0"/>
              </a:rPr>
              <a:t>Петрушка:  Сначала я всем велел успокоиться. Мы набрали номер «01» по телефону и сообщили о пожаре. Дым поднимался к потолку, мы присели и стали продвигаться к выходу. Вскоре подъехала пожарная машина, к счастью большого пожара не было. Если бы я сразу заметил тот небольшой огонек, мог бы сам залить его водой или накрыть одеялом. Но нас все равно пожарные похвалили за правильное поведение при возникновении пожара, попало только за небрежно брошенную спичку. А еще нас похвалили за то, что мы быстро среагировали. А сейчас я проверю, какие ловкие вы.</a:t>
            </a:r>
          </a:p>
          <a:p>
            <a:r>
              <a:rPr lang="ru-RU" sz="1200" u="sng" dirty="0" smtClean="0">
                <a:latin typeface="Candara" pitchFamily="34" charset="0"/>
              </a:rPr>
              <a:t>Динамическая пауза.</a:t>
            </a:r>
            <a:r>
              <a:rPr lang="ru-RU" sz="1200" dirty="0" smtClean="0">
                <a:latin typeface="Candara" pitchFamily="34" charset="0"/>
              </a:rPr>
              <a:t> Игра «Найди выход». (В разных местах группы стоят таблички с изображением «дверей».  Дети расходятся по группе и по сигналу: «Внимание, дым!», приседают и спешат к «дверям».)</a:t>
            </a:r>
          </a:p>
          <a:p>
            <a:r>
              <a:rPr lang="ru-RU" sz="1200" dirty="0" smtClean="0">
                <a:latin typeface="Candara" pitchFamily="34" charset="0"/>
              </a:rPr>
              <a:t>Петрушка: Молодцы, вы все сумели спастись. А сейчас я покажу вам карточки, а вы расскажите, что нужно делать при возникновении пожара. (Показ карточек и ответы детей).</a:t>
            </a:r>
          </a:p>
          <a:p>
            <a:r>
              <a:rPr lang="ru-RU" sz="1200" dirty="0" smtClean="0">
                <a:latin typeface="Candara" pitchFamily="34" charset="0"/>
              </a:rPr>
              <a:t>Петрушка  хвалит детей за правильные ответы и прощается.</a:t>
            </a:r>
          </a:p>
          <a:p>
            <a:r>
              <a:rPr lang="ru-RU" sz="1200" u="sng" dirty="0" smtClean="0">
                <a:latin typeface="Candara" pitchFamily="34" charset="0"/>
              </a:rPr>
              <a:t>Материал для закрепления:</a:t>
            </a:r>
            <a:endParaRPr lang="ru-RU" sz="1200" dirty="0" smtClean="0">
              <a:latin typeface="Candara" pitchFamily="34" charset="0"/>
            </a:endParaRPr>
          </a:p>
          <a:p>
            <a:r>
              <a:rPr lang="ru-RU" sz="1200" dirty="0" smtClean="0">
                <a:latin typeface="Candara" pitchFamily="34" charset="0"/>
              </a:rPr>
              <a:t>Дидактическая игра «Если случился пожар».</a:t>
            </a:r>
          </a:p>
          <a:p>
            <a:r>
              <a:rPr lang="ru-RU" sz="1200" dirty="0" smtClean="0">
                <a:latin typeface="Candara" pitchFamily="34" charset="0"/>
              </a:rPr>
              <a:t>Сюжетно-ролевая игра «Вызов пожарного».</a:t>
            </a:r>
          </a:p>
          <a:p>
            <a:r>
              <a:rPr lang="ru-RU" sz="1200" dirty="0" smtClean="0">
                <a:latin typeface="Candara" pitchFamily="34" charset="0"/>
              </a:rPr>
              <a:t>Чтение «Сказки о добром и злом огне» Г.П. </a:t>
            </a:r>
            <a:r>
              <a:rPr lang="ru-RU" sz="1200" dirty="0" err="1" smtClean="0">
                <a:latin typeface="Candara" pitchFamily="34" charset="0"/>
              </a:rPr>
              <a:t>Русановой</a:t>
            </a:r>
            <a:r>
              <a:rPr lang="ru-RU" sz="1400" dirty="0" smtClean="0">
                <a:latin typeface="Candara" pitchFamily="34" charset="0"/>
              </a:rPr>
              <a:t>.</a:t>
            </a:r>
          </a:p>
          <a:p>
            <a:r>
              <a:rPr lang="ru-RU" sz="1400" b="1" dirty="0" smtClean="0">
                <a:latin typeface="Candara" pitchFamily="34" charset="0"/>
              </a:rPr>
              <a:t>                                                                                     </a:t>
            </a:r>
            <a:r>
              <a:rPr lang="ru-RU" sz="1400" b="1" dirty="0" smtClean="0"/>
              <a:t>                                        </a:t>
            </a:r>
            <a:endParaRPr lang="ru-RU" sz="1400" dirty="0" smtClean="0"/>
          </a:p>
          <a:p>
            <a:r>
              <a:rPr lang="ru-RU" dirty="0" smtClean="0"/>
              <a:t/>
            </a:r>
            <a:br>
              <a:rPr lang="ru-RU" dirty="0" smtClean="0"/>
            </a:br>
            <a:endParaRPr lang="ru-RU" dirty="0"/>
          </a:p>
        </p:txBody>
      </p:sp>
      <p:pic>
        <p:nvPicPr>
          <p:cNvPr id="34818" name="Picture 2" descr="Картинки по запросу картинки по пожарке для детского сада"/>
          <p:cNvPicPr>
            <a:picLocks noChangeAspect="1" noChangeArrowheads="1"/>
          </p:cNvPicPr>
          <p:nvPr/>
        </p:nvPicPr>
        <p:blipFill>
          <a:blip r:embed="rId2" cstate="print"/>
          <a:srcRect/>
          <a:stretch>
            <a:fillRect/>
          </a:stretch>
        </p:blipFill>
        <p:spPr bwMode="auto">
          <a:xfrm>
            <a:off x="5436096" y="4437112"/>
            <a:ext cx="2689870" cy="24208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816977"/>
          </a:xfrm>
          <a:prstGeom prst="rect">
            <a:avLst/>
          </a:prstGeom>
        </p:spPr>
        <p:txBody>
          <a:bodyPr wrap="square">
            <a:spAutoFit/>
          </a:bodyPr>
          <a:lstStyle/>
          <a:p>
            <a:pPr algn="ctr"/>
            <a:r>
              <a:rPr lang="ru-RU" sz="1200" b="1" i="1" dirty="0" smtClean="0">
                <a:solidFill>
                  <a:srgbClr val="FF0000"/>
                </a:solidFill>
                <a:latin typeface="Candara" pitchFamily="34" charset="0"/>
              </a:rPr>
              <a:t>ЗАГАДКИ, ПОСЛОВИЦЫ И ПОГОВОРКИ</a:t>
            </a:r>
            <a:endParaRPr lang="ru-RU" sz="1200" i="1" dirty="0" smtClean="0">
              <a:solidFill>
                <a:srgbClr val="FF0000"/>
              </a:solidFill>
              <a:latin typeface="Candara" pitchFamily="34" charset="0"/>
            </a:endParaRPr>
          </a:p>
          <a:p>
            <a:pPr algn="ctr"/>
            <a:r>
              <a:rPr lang="ru-RU" sz="1200" dirty="0" smtClean="0">
                <a:latin typeface="Candara" pitchFamily="34" charset="0"/>
              </a:rPr>
              <a:t>Всё ест, не наестся, а пьёт - умирает </a:t>
            </a:r>
            <a:br>
              <a:rPr lang="ru-RU" sz="1200" dirty="0" smtClean="0">
                <a:latin typeface="Candara" pitchFamily="34" charset="0"/>
              </a:rPr>
            </a:br>
            <a:r>
              <a:rPr lang="ru-RU" sz="1200" b="1" dirty="0" smtClean="0">
                <a:latin typeface="Candara" pitchFamily="34" charset="0"/>
              </a:rPr>
              <a:t>(огонь)</a:t>
            </a: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Без рук, без ног, а бушует</a:t>
            </a:r>
            <a:br>
              <a:rPr lang="ru-RU" sz="1200" dirty="0" smtClean="0">
                <a:latin typeface="Candara" pitchFamily="34" charset="0"/>
              </a:rPr>
            </a:br>
            <a:r>
              <a:rPr lang="ru-RU" sz="1200" dirty="0" smtClean="0">
                <a:latin typeface="Candara" pitchFamily="34" charset="0"/>
              </a:rPr>
              <a:t>(</a:t>
            </a:r>
            <a:r>
              <a:rPr lang="ru-RU" sz="1200" b="1" dirty="0" smtClean="0">
                <a:latin typeface="Candara" pitchFamily="34" charset="0"/>
              </a:rPr>
              <a:t>огонь)</a:t>
            </a:r>
            <a:br>
              <a:rPr lang="ru-RU" sz="1200" b="1" dirty="0" smtClean="0">
                <a:latin typeface="Candara" pitchFamily="34" charset="0"/>
              </a:rPr>
            </a:b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Шипит и злится, а воды не боится</a:t>
            </a:r>
            <a:br>
              <a:rPr lang="ru-RU" sz="1200" dirty="0" smtClean="0">
                <a:latin typeface="Candara" pitchFamily="34" charset="0"/>
              </a:rPr>
            </a:br>
            <a:r>
              <a:rPr lang="ru-RU" sz="1200" b="1" dirty="0" smtClean="0">
                <a:latin typeface="Candara" pitchFamily="34" charset="0"/>
              </a:rPr>
              <a:t>(огонь)</a:t>
            </a: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Дремлют в домике девчонки - бурые шапочки </a:t>
            </a:r>
            <a:br>
              <a:rPr lang="ru-RU" sz="1200" dirty="0" smtClean="0">
                <a:latin typeface="Candara" pitchFamily="34" charset="0"/>
              </a:rPr>
            </a:br>
            <a:r>
              <a:rPr lang="ru-RU" sz="1200" dirty="0" smtClean="0">
                <a:latin typeface="Candara" pitchFamily="34" charset="0"/>
              </a:rPr>
              <a:t>(</a:t>
            </a:r>
            <a:r>
              <a:rPr lang="ru-RU" sz="1200" b="1" dirty="0" smtClean="0">
                <a:latin typeface="Candara" pitchFamily="34" charset="0"/>
              </a:rPr>
              <a:t>спички)</a:t>
            </a: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Летала мошка -сосновая ножка, на стог села - всё сено съела </a:t>
            </a:r>
            <a:br>
              <a:rPr lang="ru-RU" sz="1200" dirty="0" smtClean="0">
                <a:latin typeface="Candara" pitchFamily="34" charset="0"/>
              </a:rPr>
            </a:br>
            <a:r>
              <a:rPr lang="ru-RU" sz="1200" b="1" dirty="0" smtClean="0">
                <a:latin typeface="Candara" pitchFamily="34" charset="0"/>
              </a:rPr>
              <a:t>(спичка)</a:t>
            </a: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С языком, а не лает, без зубов, а кусает </a:t>
            </a:r>
            <a:br>
              <a:rPr lang="ru-RU" sz="1200" dirty="0" smtClean="0">
                <a:latin typeface="Candara" pitchFamily="34" charset="0"/>
              </a:rPr>
            </a:br>
            <a:r>
              <a:rPr lang="ru-RU" sz="1200" b="1" dirty="0" smtClean="0">
                <a:latin typeface="Candara" pitchFamily="34" charset="0"/>
              </a:rPr>
              <a:t>(огонь)</a:t>
            </a: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Что бывает, если птички зажигают дома спички? </a:t>
            </a:r>
            <a:br>
              <a:rPr lang="ru-RU" sz="1200" dirty="0" smtClean="0">
                <a:latin typeface="Candara" pitchFamily="34" charset="0"/>
              </a:rPr>
            </a:br>
            <a:r>
              <a:rPr lang="ru-RU" sz="1200" b="1" dirty="0" smtClean="0">
                <a:latin typeface="Candara" pitchFamily="34" charset="0"/>
              </a:rPr>
              <a:t>(огонь)</a:t>
            </a: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Висит - молчит, а перевернешь, шипит, и пена летит </a:t>
            </a:r>
            <a:br>
              <a:rPr lang="ru-RU" sz="1200" dirty="0" smtClean="0">
                <a:latin typeface="Candara" pitchFamily="34" charset="0"/>
              </a:rPr>
            </a:br>
            <a:r>
              <a:rPr lang="ru-RU" sz="1200" b="1" dirty="0" smtClean="0">
                <a:latin typeface="Candara" pitchFamily="34" charset="0"/>
              </a:rPr>
              <a:t>(огнетушитель)</a:t>
            </a:r>
            <a:br>
              <a:rPr lang="ru-RU" sz="1200" b="1" dirty="0" smtClean="0">
                <a:latin typeface="Candara" pitchFamily="34" charset="0"/>
              </a:rPr>
            </a:b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Он друг ребят, но когда с ним шалят, он становится врагом и сжигает всё кругом. </a:t>
            </a:r>
            <a:br>
              <a:rPr lang="ru-RU" sz="1200" dirty="0" smtClean="0">
                <a:latin typeface="Candara" pitchFamily="34" charset="0"/>
              </a:rPr>
            </a:br>
            <a:r>
              <a:rPr lang="ru-RU" sz="1200" dirty="0" smtClean="0">
                <a:latin typeface="Candara" pitchFamily="34" charset="0"/>
              </a:rPr>
              <a:t>(</a:t>
            </a:r>
            <a:r>
              <a:rPr lang="ru-RU" sz="1200" b="1" dirty="0" smtClean="0">
                <a:latin typeface="Candara" pitchFamily="34" charset="0"/>
              </a:rPr>
              <a:t>огонь)</a:t>
            </a: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
            </a:r>
            <a:br>
              <a:rPr lang="ru-RU" sz="1200" dirty="0" smtClean="0">
                <a:latin typeface="Candara" pitchFamily="34" charset="0"/>
              </a:rPr>
            </a:br>
            <a:r>
              <a:rPr lang="ru-RU" sz="1200" dirty="0" smtClean="0">
                <a:latin typeface="Candara" pitchFamily="34" charset="0"/>
              </a:rPr>
              <a:t>Рыжий зверь в печи сидит, он от злости ест дрова, целый час, а, может два, ты его рукой не тронь, искусает всю ладонь.</a:t>
            </a:r>
            <a:br>
              <a:rPr lang="ru-RU" sz="1200" dirty="0" smtClean="0">
                <a:latin typeface="Candara" pitchFamily="34" charset="0"/>
              </a:rPr>
            </a:br>
            <a:r>
              <a:rPr lang="ru-RU" sz="1200" b="1" dirty="0" smtClean="0">
                <a:latin typeface="Candara" pitchFamily="34" charset="0"/>
              </a:rPr>
              <a:t>(огонь)</a:t>
            </a:r>
          </a:p>
          <a:p>
            <a:r>
              <a:rPr lang="ru-RU" sz="1200" dirty="0" smtClean="0">
                <a:latin typeface="Candara" pitchFamily="34" charset="0"/>
              </a:rPr>
              <a:t> </a:t>
            </a:r>
            <a:endParaRPr lang="ru-RU" sz="1200" dirty="0">
              <a:latin typeface="Candara" pitchFamily="34" charset="0"/>
            </a:endParaRPr>
          </a:p>
        </p:txBody>
      </p:sp>
      <p:pic>
        <p:nvPicPr>
          <p:cNvPr id="33794" name="Picture 2" descr="Картинки по запросу картинки по пожарке для детского сада"/>
          <p:cNvPicPr>
            <a:picLocks noChangeAspect="1" noChangeArrowheads="1"/>
          </p:cNvPicPr>
          <p:nvPr/>
        </p:nvPicPr>
        <p:blipFill>
          <a:blip r:embed="rId2" cstate="print"/>
          <a:srcRect/>
          <a:stretch>
            <a:fillRect/>
          </a:stretch>
        </p:blipFill>
        <p:spPr bwMode="auto">
          <a:xfrm>
            <a:off x="323528" y="188640"/>
            <a:ext cx="3067050" cy="39243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144000" cy="6186309"/>
          </a:xfrm>
          <a:prstGeom prst="rect">
            <a:avLst/>
          </a:prstGeom>
        </p:spPr>
        <p:txBody>
          <a:bodyPr wrap="square">
            <a:spAutoFit/>
          </a:bodyPr>
          <a:lstStyle/>
          <a:p>
            <a:pPr algn="ctr"/>
            <a:r>
              <a:rPr lang="ru-RU" sz="1200" dirty="0" smtClean="0">
                <a:solidFill>
                  <a:srgbClr val="FF0000"/>
                </a:solidFill>
                <a:latin typeface="Candara" pitchFamily="34" charset="0"/>
              </a:rPr>
              <a:t>Смел огонь, они смелее,</a:t>
            </a:r>
          </a:p>
          <a:p>
            <a:pPr algn="ctr"/>
            <a:r>
              <a:rPr lang="ru-RU" sz="1200" dirty="0" smtClean="0">
                <a:solidFill>
                  <a:srgbClr val="FF0000"/>
                </a:solidFill>
                <a:latin typeface="Candara" pitchFamily="34" charset="0"/>
              </a:rPr>
              <a:t>Он силен, они сильнее,</a:t>
            </a:r>
          </a:p>
          <a:p>
            <a:pPr algn="ctr"/>
            <a:r>
              <a:rPr lang="ru-RU" sz="1200" dirty="0" smtClean="0">
                <a:solidFill>
                  <a:srgbClr val="FF0000"/>
                </a:solidFill>
                <a:latin typeface="Candara" pitchFamily="34" charset="0"/>
              </a:rPr>
              <a:t>Их огнем не испугать,</a:t>
            </a:r>
          </a:p>
          <a:p>
            <a:pPr algn="ctr"/>
            <a:r>
              <a:rPr lang="ru-RU" sz="1200" dirty="0" smtClean="0">
                <a:solidFill>
                  <a:srgbClr val="FF0000"/>
                </a:solidFill>
                <a:latin typeface="Candara" pitchFamily="34" charset="0"/>
              </a:rPr>
              <a:t>Им к огню не привыкат</a:t>
            </a:r>
            <a:r>
              <a:rPr lang="ru-RU" sz="1200" dirty="0" smtClean="0">
                <a:latin typeface="Candara" pitchFamily="34" charset="0"/>
              </a:rPr>
              <a:t>ь!</a:t>
            </a:r>
          </a:p>
          <a:p>
            <a:pPr algn="ctr"/>
            <a:r>
              <a:rPr lang="ru-RU" sz="1200" dirty="0" smtClean="0">
                <a:latin typeface="Candara" pitchFamily="34" charset="0"/>
              </a:rPr>
              <a:t>(</a:t>
            </a:r>
            <a:r>
              <a:rPr lang="ru-RU" sz="1200" b="1" dirty="0" smtClean="0">
                <a:latin typeface="Candara" pitchFamily="34" charset="0"/>
              </a:rPr>
              <a:t>пожарные)</a:t>
            </a:r>
          </a:p>
          <a:p>
            <a:pPr algn="ctr"/>
            <a:r>
              <a:rPr lang="ru-RU" sz="1200" dirty="0" smtClean="0">
                <a:solidFill>
                  <a:srgbClr val="FF0000"/>
                </a:solidFill>
                <a:latin typeface="Candara" pitchFamily="34" charset="0"/>
              </a:rPr>
              <a:t>Что за тесный, тесный дом?</a:t>
            </a:r>
          </a:p>
          <a:p>
            <a:pPr algn="ctr"/>
            <a:r>
              <a:rPr lang="ru-RU" sz="1200" dirty="0" smtClean="0">
                <a:solidFill>
                  <a:srgbClr val="FF0000"/>
                </a:solidFill>
                <a:latin typeface="Candara" pitchFamily="34" charset="0"/>
              </a:rPr>
              <a:t>Сто сестричек жмутся в нем.        </a:t>
            </a:r>
          </a:p>
          <a:p>
            <a:pPr algn="ctr"/>
            <a:r>
              <a:rPr lang="ru-RU" sz="1200" dirty="0" smtClean="0">
                <a:solidFill>
                  <a:srgbClr val="FF0000"/>
                </a:solidFill>
                <a:latin typeface="Candara" pitchFamily="34" charset="0"/>
              </a:rPr>
              <a:t>И любая из сестричек</a:t>
            </a:r>
          </a:p>
          <a:p>
            <a:pPr algn="ctr"/>
            <a:r>
              <a:rPr lang="ru-RU" sz="1200" dirty="0" smtClean="0">
                <a:solidFill>
                  <a:srgbClr val="FF0000"/>
                </a:solidFill>
                <a:latin typeface="Candara" pitchFamily="34" charset="0"/>
              </a:rPr>
              <a:t>Может вспыхнуть, как костер.</a:t>
            </a:r>
          </a:p>
          <a:p>
            <a:pPr algn="ctr"/>
            <a:r>
              <a:rPr lang="ru-RU" sz="1200" dirty="0" smtClean="0">
                <a:solidFill>
                  <a:srgbClr val="FF0000"/>
                </a:solidFill>
                <a:latin typeface="Candara" pitchFamily="34" charset="0"/>
              </a:rPr>
              <a:t>Не шути с сестричками,</a:t>
            </a:r>
          </a:p>
          <a:p>
            <a:pPr algn="ctr"/>
            <a:r>
              <a:rPr lang="ru-RU" sz="1200" dirty="0" smtClean="0">
                <a:solidFill>
                  <a:srgbClr val="FF0000"/>
                </a:solidFill>
                <a:latin typeface="Candara" pitchFamily="34" charset="0"/>
              </a:rPr>
              <a:t>Тоненькими …</a:t>
            </a:r>
          </a:p>
          <a:p>
            <a:pPr algn="ctr"/>
            <a:r>
              <a:rPr lang="ru-RU" sz="1200" b="1" dirty="0" smtClean="0">
                <a:latin typeface="Candara" pitchFamily="34" charset="0"/>
              </a:rPr>
              <a:t>(спичками)</a:t>
            </a:r>
          </a:p>
          <a:p>
            <a:pPr algn="ctr"/>
            <a:r>
              <a:rPr lang="ru-RU" sz="1200" dirty="0" smtClean="0">
                <a:latin typeface="Candara" pitchFamily="34" charset="0"/>
              </a:rPr>
              <a:t> </a:t>
            </a:r>
            <a:r>
              <a:rPr lang="ru-RU" sz="1200" dirty="0" smtClean="0">
                <a:solidFill>
                  <a:srgbClr val="FF0000"/>
                </a:solidFill>
                <a:latin typeface="Candara" pitchFamily="34" charset="0"/>
              </a:rPr>
              <a:t>Выпал на пол уголек,</a:t>
            </a:r>
          </a:p>
          <a:p>
            <a:pPr algn="ctr"/>
            <a:r>
              <a:rPr lang="ru-RU" sz="1200" dirty="0" smtClean="0">
                <a:solidFill>
                  <a:srgbClr val="FF0000"/>
                </a:solidFill>
                <a:latin typeface="Candara" pitchFamily="34" charset="0"/>
              </a:rPr>
              <a:t>Деревянный пол зажег.</a:t>
            </a:r>
          </a:p>
          <a:p>
            <a:pPr algn="ctr"/>
            <a:r>
              <a:rPr lang="ru-RU" sz="1200" dirty="0" smtClean="0">
                <a:solidFill>
                  <a:srgbClr val="FF0000"/>
                </a:solidFill>
                <a:latin typeface="Candara" pitchFamily="34" charset="0"/>
              </a:rPr>
              <a:t>Не смотри, не жди, не стой.</a:t>
            </a:r>
          </a:p>
          <a:p>
            <a:pPr algn="ctr"/>
            <a:r>
              <a:rPr lang="ru-RU" sz="1200" dirty="0" smtClean="0">
                <a:solidFill>
                  <a:srgbClr val="FF0000"/>
                </a:solidFill>
                <a:latin typeface="Candara" pitchFamily="34" charset="0"/>
              </a:rPr>
              <a:t>А скорей залей</a:t>
            </a:r>
            <a:r>
              <a:rPr lang="ru-RU" sz="1200" dirty="0" smtClean="0">
                <a:latin typeface="Candara" pitchFamily="34" charset="0"/>
              </a:rPr>
              <a:t>…</a:t>
            </a:r>
          </a:p>
          <a:p>
            <a:pPr algn="ctr"/>
            <a:r>
              <a:rPr lang="ru-RU" sz="1200" b="1" dirty="0" smtClean="0">
                <a:latin typeface="Candara" pitchFamily="34" charset="0"/>
              </a:rPr>
              <a:t>( водой)</a:t>
            </a:r>
          </a:p>
          <a:p>
            <a:pPr algn="ctr"/>
            <a:r>
              <a:rPr lang="ru-RU" sz="1200" dirty="0" smtClean="0">
                <a:latin typeface="Candara" pitchFamily="34" charset="0"/>
              </a:rPr>
              <a:t> </a:t>
            </a:r>
            <a:r>
              <a:rPr lang="ru-RU" sz="1200" dirty="0" smtClean="0">
                <a:solidFill>
                  <a:srgbClr val="FF0000"/>
                </a:solidFill>
                <a:latin typeface="Candara" pitchFamily="34" charset="0"/>
              </a:rPr>
              <a:t>Победит огонь коварный</a:t>
            </a:r>
          </a:p>
          <a:p>
            <a:pPr algn="ctr"/>
            <a:r>
              <a:rPr lang="ru-RU" sz="1200" dirty="0" smtClean="0">
                <a:solidFill>
                  <a:srgbClr val="FF0000"/>
                </a:solidFill>
                <a:latin typeface="Candara" pitchFamily="34" charset="0"/>
              </a:rPr>
              <a:t>Тот, кого зовут…</a:t>
            </a:r>
          </a:p>
          <a:p>
            <a:pPr algn="ctr"/>
            <a:r>
              <a:rPr lang="ru-RU" sz="1200" dirty="0" smtClean="0">
                <a:latin typeface="Candara" pitchFamily="34" charset="0"/>
              </a:rPr>
              <a:t>(</a:t>
            </a:r>
            <a:r>
              <a:rPr lang="ru-RU" sz="1200" b="1" dirty="0" smtClean="0">
                <a:latin typeface="Candara" pitchFamily="34" charset="0"/>
              </a:rPr>
              <a:t>пожарный)</a:t>
            </a:r>
          </a:p>
          <a:p>
            <a:pPr algn="ctr"/>
            <a:r>
              <a:rPr lang="ru-RU" sz="1200" dirty="0" smtClean="0">
                <a:latin typeface="Candara" pitchFamily="34" charset="0"/>
              </a:rPr>
              <a:t> Я мчусь с сиеной на пожар,</a:t>
            </a:r>
          </a:p>
          <a:p>
            <a:pPr algn="ctr"/>
            <a:r>
              <a:rPr lang="ru-RU" sz="1200" dirty="0" smtClean="0">
                <a:latin typeface="Candara" pitchFamily="34" charset="0"/>
              </a:rPr>
              <a:t>Везу я воду с пеной.</a:t>
            </a:r>
          </a:p>
          <a:p>
            <a:pPr algn="ctr"/>
            <a:r>
              <a:rPr lang="ru-RU" sz="1200" dirty="0" smtClean="0">
                <a:latin typeface="Candara" pitchFamily="34" charset="0"/>
              </a:rPr>
              <a:t>Потушим вмиг огонь и жар</a:t>
            </a:r>
          </a:p>
          <a:p>
            <a:pPr algn="ctr"/>
            <a:r>
              <a:rPr lang="ru-RU" sz="1200" dirty="0" smtClean="0">
                <a:latin typeface="Candara" pitchFamily="34" charset="0"/>
              </a:rPr>
              <a:t>Мы быстро, словно стрелы.</a:t>
            </a:r>
          </a:p>
          <a:p>
            <a:pPr algn="ctr"/>
            <a:r>
              <a:rPr lang="ru-RU" sz="1200" dirty="0" smtClean="0">
                <a:latin typeface="Candara" pitchFamily="34" charset="0"/>
              </a:rPr>
              <a:t>(</a:t>
            </a:r>
            <a:r>
              <a:rPr lang="ru-RU" sz="1200" b="1" dirty="0" smtClean="0">
                <a:latin typeface="Candara" pitchFamily="34" charset="0"/>
              </a:rPr>
              <a:t>пожарная машина)</a:t>
            </a:r>
          </a:p>
          <a:p>
            <a:pPr algn="ctr"/>
            <a:r>
              <a:rPr lang="ru-RU" sz="1200" b="1" dirty="0" smtClean="0">
                <a:latin typeface="Candara" pitchFamily="34" charset="0"/>
              </a:rPr>
              <a:t>  </a:t>
            </a:r>
          </a:p>
          <a:p>
            <a:pPr algn="ctr"/>
            <a:r>
              <a:rPr lang="ru-RU" sz="1200" dirty="0" smtClean="0">
                <a:solidFill>
                  <a:srgbClr val="FF0000"/>
                </a:solidFill>
                <a:latin typeface="Candara" pitchFamily="34" charset="0"/>
              </a:rPr>
              <a:t>Днем ли, ночью, утром рано</a:t>
            </a:r>
          </a:p>
          <a:p>
            <a:pPr algn="ctr"/>
            <a:r>
              <a:rPr lang="ru-RU" sz="1200" dirty="0" smtClean="0">
                <a:solidFill>
                  <a:srgbClr val="FF0000"/>
                </a:solidFill>
                <a:latin typeface="Candara" pitchFamily="34" charset="0"/>
              </a:rPr>
              <a:t>Если что – то загорится,</a:t>
            </a:r>
          </a:p>
          <a:p>
            <a:pPr algn="ctr"/>
            <a:r>
              <a:rPr lang="ru-RU" sz="1200" dirty="0" smtClean="0">
                <a:solidFill>
                  <a:srgbClr val="FF0000"/>
                </a:solidFill>
                <a:latin typeface="Candara" pitchFamily="34" charset="0"/>
              </a:rPr>
              <a:t>То пожарная охрана</a:t>
            </a:r>
          </a:p>
          <a:p>
            <a:pPr algn="ctr"/>
            <a:r>
              <a:rPr lang="ru-RU" sz="1200" dirty="0" smtClean="0">
                <a:solidFill>
                  <a:srgbClr val="FF0000"/>
                </a:solidFill>
                <a:latin typeface="Candara" pitchFamily="34" charset="0"/>
              </a:rPr>
              <a:t>На подмогу быстро мчится</a:t>
            </a:r>
          </a:p>
          <a:p>
            <a:pPr algn="ctr"/>
            <a:r>
              <a:rPr lang="ru-RU" sz="1200" dirty="0" smtClean="0">
                <a:solidFill>
                  <a:srgbClr val="FF0000"/>
                </a:solidFill>
                <a:latin typeface="Candara" pitchFamily="34" charset="0"/>
              </a:rPr>
              <a:t>Крепко помните друзья,</a:t>
            </a:r>
          </a:p>
          <a:p>
            <a:pPr algn="ctr"/>
            <a:r>
              <a:rPr lang="ru-RU" sz="1200" dirty="0" smtClean="0">
                <a:solidFill>
                  <a:srgbClr val="FF0000"/>
                </a:solidFill>
                <a:latin typeface="Candara" pitchFamily="34" charset="0"/>
              </a:rPr>
              <a:t>Что  с огнем шутить</a:t>
            </a:r>
          </a:p>
          <a:p>
            <a:pPr algn="ctr"/>
            <a:r>
              <a:rPr lang="ru-RU" sz="1200" b="1" dirty="0" smtClean="0">
                <a:latin typeface="Candara" pitchFamily="34" charset="0"/>
              </a:rPr>
              <a:t>НЕЛЬЗЯ!</a:t>
            </a:r>
            <a:endParaRPr lang="ru-RU" sz="1200" b="1" dirty="0">
              <a:latin typeface="Candara" pitchFamily="34" charset="0"/>
            </a:endParaRPr>
          </a:p>
        </p:txBody>
      </p:sp>
      <p:pic>
        <p:nvPicPr>
          <p:cNvPr id="32770" name="Picture 2" descr="Картинки по запросу картинки по пожарке для детского сада"/>
          <p:cNvPicPr>
            <a:picLocks noChangeAspect="1" noChangeArrowheads="1"/>
          </p:cNvPicPr>
          <p:nvPr/>
        </p:nvPicPr>
        <p:blipFill>
          <a:blip r:embed="rId2" cstate="print"/>
          <a:srcRect/>
          <a:stretch>
            <a:fillRect/>
          </a:stretch>
        </p:blipFill>
        <p:spPr bwMode="auto">
          <a:xfrm>
            <a:off x="683568" y="1268760"/>
            <a:ext cx="2448272" cy="410445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Картинки по запросу картинки по пожарке для детского сада"/>
          <p:cNvPicPr>
            <a:picLocks noChangeAspect="1" noChangeArrowheads="1"/>
          </p:cNvPicPr>
          <p:nvPr/>
        </p:nvPicPr>
        <p:blipFill>
          <a:blip r:embed="rId2" cstate="print"/>
          <a:srcRect/>
          <a:stretch>
            <a:fillRect/>
          </a:stretch>
        </p:blipFill>
        <p:spPr bwMode="auto">
          <a:xfrm>
            <a:off x="323527" y="332657"/>
            <a:ext cx="7776865" cy="62646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gamejulia.ru/images/i/stihi-pro-pozharnuyu-bezopasnost.jpg"/>
          <p:cNvPicPr>
            <a:picLocks noChangeAspect="1" noChangeArrowheads="1"/>
          </p:cNvPicPr>
          <p:nvPr/>
        </p:nvPicPr>
        <p:blipFill>
          <a:blip r:embed="rId2" cstate="print"/>
          <a:srcRect/>
          <a:stretch>
            <a:fillRect/>
          </a:stretch>
        </p:blipFill>
        <p:spPr bwMode="auto">
          <a:xfrm>
            <a:off x="1403648" y="404664"/>
            <a:ext cx="5238750" cy="3924301"/>
          </a:xfrm>
          <a:prstGeom prst="rect">
            <a:avLst/>
          </a:prstGeom>
          <a:noFill/>
        </p:spPr>
      </p:pic>
      <p:sp>
        <p:nvSpPr>
          <p:cNvPr id="4" name="Прямоугольник 3"/>
          <p:cNvSpPr/>
          <p:nvPr/>
        </p:nvSpPr>
        <p:spPr>
          <a:xfrm>
            <a:off x="4067944" y="4365104"/>
            <a:ext cx="3744416" cy="2031325"/>
          </a:xfrm>
          <a:prstGeom prst="rect">
            <a:avLst/>
          </a:prstGeom>
        </p:spPr>
        <p:txBody>
          <a:bodyPr wrap="square">
            <a:spAutoFit/>
          </a:bodyPr>
          <a:lstStyle/>
          <a:p>
            <a:r>
              <a:rPr lang="ru-RU" b="1" dirty="0" smtClean="0">
                <a:solidFill>
                  <a:srgbClr val="FF0000"/>
                </a:solidFill>
              </a:rPr>
              <a:t> </a:t>
            </a:r>
            <a:r>
              <a:rPr lang="ru-RU" b="1" i="1" dirty="0" smtClean="0">
                <a:solidFill>
                  <a:srgbClr val="FF0000"/>
                </a:solidFill>
                <a:latin typeface="Candara" pitchFamily="34" charset="0"/>
              </a:rPr>
              <a:t>Не берите в руки спички!</a:t>
            </a:r>
            <a:r>
              <a:rPr lang="ru-RU" b="1" i="1" dirty="0" smtClean="0">
                <a:latin typeface="Candara" pitchFamily="34" charset="0"/>
              </a:rPr>
              <a:t> </a:t>
            </a:r>
            <a:endParaRPr lang="ru-RU" i="1" dirty="0" smtClean="0">
              <a:latin typeface="Candara" pitchFamily="34" charset="0"/>
            </a:endParaRPr>
          </a:p>
          <a:p>
            <a:r>
              <a:rPr lang="ru-RU" i="1" dirty="0" smtClean="0">
                <a:latin typeface="Candara" pitchFamily="34" charset="0"/>
              </a:rPr>
              <a:t> </a:t>
            </a:r>
            <a:r>
              <a:rPr lang="ru-RU" b="1" i="1" dirty="0" smtClean="0">
                <a:latin typeface="Candara" pitchFamily="34" charset="0"/>
              </a:rPr>
              <a:t>Чтобы лес, звериный дом,</a:t>
            </a:r>
            <a:br>
              <a:rPr lang="ru-RU" b="1" i="1" dirty="0" smtClean="0">
                <a:latin typeface="Candara" pitchFamily="34" charset="0"/>
              </a:rPr>
            </a:br>
            <a:r>
              <a:rPr lang="ru-RU" b="1" i="1" dirty="0" smtClean="0">
                <a:latin typeface="Candara" pitchFamily="34" charset="0"/>
              </a:rPr>
              <a:t>Не пылал нигде огнём,</a:t>
            </a:r>
            <a:br>
              <a:rPr lang="ru-RU" b="1" i="1" dirty="0" smtClean="0">
                <a:latin typeface="Candara" pitchFamily="34" charset="0"/>
              </a:rPr>
            </a:br>
            <a:r>
              <a:rPr lang="ru-RU" b="1" i="1" dirty="0" smtClean="0">
                <a:latin typeface="Candara" pitchFamily="34" charset="0"/>
              </a:rPr>
              <a:t>Чтоб не плакали букашки,</a:t>
            </a:r>
            <a:br>
              <a:rPr lang="ru-RU" b="1" i="1" dirty="0" smtClean="0">
                <a:latin typeface="Candara" pitchFamily="34" charset="0"/>
              </a:rPr>
            </a:br>
            <a:r>
              <a:rPr lang="ru-RU" b="1" i="1" dirty="0" smtClean="0">
                <a:latin typeface="Candara" pitchFamily="34" charset="0"/>
              </a:rPr>
              <a:t>Не теряли гнёзда пташки,</a:t>
            </a:r>
            <a:br>
              <a:rPr lang="ru-RU" b="1" i="1" dirty="0" smtClean="0">
                <a:latin typeface="Candara" pitchFamily="34" charset="0"/>
              </a:rPr>
            </a:br>
            <a:r>
              <a:rPr lang="ru-RU" b="1" i="1" dirty="0" smtClean="0">
                <a:latin typeface="Candara" pitchFamily="34" charset="0"/>
              </a:rPr>
              <a:t>А лишь пели песни птички,</a:t>
            </a:r>
            <a:br>
              <a:rPr lang="ru-RU" b="1" i="1" dirty="0" smtClean="0">
                <a:latin typeface="Candara" pitchFamily="34" charset="0"/>
              </a:rPr>
            </a:br>
            <a:r>
              <a:rPr lang="ru-RU" b="1" i="1" dirty="0" smtClean="0">
                <a:latin typeface="Candara" pitchFamily="34" charset="0"/>
              </a:rPr>
              <a:t>Не берите в руки спички!</a:t>
            </a:r>
            <a:endParaRPr lang="ru-RU" i="1" dirty="0">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OUME\Desktop\Новая папка\viewer (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476672"/>
            <a:ext cx="6815110" cy="587985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endParaRPr lang="ru-RU" sz="2800" dirty="0">
              <a:solidFill>
                <a:srgbClr val="C00000"/>
              </a:solidFill>
            </a:endParaRPr>
          </a:p>
        </p:txBody>
      </p:sp>
      <p:sp>
        <p:nvSpPr>
          <p:cNvPr id="2" name="Объект 1"/>
          <p:cNvSpPr>
            <a:spLocks noGrp="1"/>
          </p:cNvSpPr>
          <p:nvPr>
            <p:ph idx="1"/>
          </p:nvPr>
        </p:nvSpPr>
        <p:spPr/>
        <p:txBody>
          <a:bodyPr/>
          <a:lstStyle/>
          <a:p>
            <a:endParaRPr lang="ru-RU"/>
          </a:p>
        </p:txBody>
      </p:sp>
      <p:pic>
        <p:nvPicPr>
          <p:cNvPr id="5122" name="Picture 2" descr="C:\Users\HOUME\Desktop\Новая папка\viewer (8).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824729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8939757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95936" y="2780928"/>
            <a:ext cx="3203847" cy="3450696"/>
          </a:xfrm>
        </p:spPr>
        <p:txBody>
          <a:bodyPr/>
          <a:lstStyle/>
          <a:p>
            <a:endParaRPr lang="ru-RU" dirty="0"/>
          </a:p>
        </p:txBody>
      </p:sp>
      <p:pic>
        <p:nvPicPr>
          <p:cNvPr id="6146" name="Picture 2" descr="C:\Users\HOUME\Desktop\Новая папка\viewer.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332656"/>
            <a:ext cx="7643866" cy="5857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04210149"/>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OUME\Desktop\Новая папка\viewer (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0"/>
            <a:ext cx="8244408" cy="67893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7346194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491880" y="2675467"/>
            <a:ext cx="2088232" cy="3450696"/>
          </a:xfrm>
        </p:spPr>
        <p:txBody>
          <a:bodyPr/>
          <a:lstStyle/>
          <a:p>
            <a:endParaRPr lang="ru-RU" dirty="0"/>
          </a:p>
        </p:txBody>
      </p:sp>
      <p:pic>
        <p:nvPicPr>
          <p:cNvPr id="11266" name="Picture 2" descr="C:\Users\HOUME\Desktop\Новая папка\viewer (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332656"/>
            <a:ext cx="7643866" cy="59709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709722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7984" y="2852936"/>
            <a:ext cx="2907845" cy="465501"/>
          </a:xfrm>
        </p:spPr>
        <p:txBody>
          <a:bodyPr>
            <a:normAutofit lnSpcReduction="10000"/>
          </a:bodyPr>
          <a:lstStyle/>
          <a:p>
            <a:endParaRPr lang="ru-RU" dirty="0"/>
          </a:p>
        </p:txBody>
      </p:sp>
      <p:pic>
        <p:nvPicPr>
          <p:cNvPr id="13314" name="Picture 2" descr="C:\Users\HOUME\Desktop\Новая папка\viewer (3).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124744"/>
            <a:ext cx="7653847" cy="50166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1446356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373</TotalTime>
  <Words>76</Words>
  <Application>Microsoft Office PowerPoint</Application>
  <PresentationFormat>Экран (4:3)</PresentationFormat>
  <Paragraphs>75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ИГРЫ  дома и в детском саду ПО ПОЖАРНОЙ БЕЗОПАСНОСТИ   1. Соревнования   Игра «На пожар». По условному сигналу (пожарная сирена) игроки бегут от линии старта до стульев, на которых разложена амуниция: каска, перчатки, ремень и т. п. Нужно подготовиться к выезду – надеть снаряжение. Выигрывает тот, кто быстрее оденется.    Игра «Разведчики». По команде игроки должны преодолеть полосу препятствий, добраться до стульчика с куклой, «вынести ее из огня». Побеждает тот, кто придет к финишу первым. Игру можно усложнить, предложив «разведчикам» двигаться с завязанными глазами (сильное задымление). В этом случае полоса препятствий должна быть короткой и не очень сложной.    Игра «Тушение пожара». По условному сигналу игроки черпают воду из большого таза маленьким ведерком и передают его друг другу, выстроившись в цепочку. Последний выливает воду в пустую емкость. Побеждает команда, которая быстрее ее заполнит.   Игра «После пожара». Игроки садятся на стульчики, берут в руки катушки, к каждой из которых одним концом прикреплен шнур (пожарный рукав). Побеждает тот, кто быстрее намотает шнур на катушку.      ИГРЫ  дома и в детском саду ПО ПОЖАРНОЙ БЕЗОПАСНОСТИ   1. Соревнования   Игра «На пожар». По условному сигналу (пожарная сирена) игроки бегут от линии старта до стульев, на которых разложена амуниция: каска, перчатки, ремень и т. п. Нужно подготовиться к выезду – надеть снаряжение. Выигрывает тот, кто быстрее оденется.    Игра «Разведчики». По команде игроки должны преодолеть полосу препятствий, добраться до стульчика с куклой, «вынести ее из огня». Побеждает тот, кто придет к финишу первым. Игру можно усложнить, предложив «разведчикам» двигаться с завязанными глазами (сильное задымление). В этом случае полоса препятствий должна быть короткой и не очень сложной.    Игра «Тушение пожара». По условному сигналу игроки черпают воду из большого таза маленьким ведерком и передают его друг другу, выстроившись в цепочку. Последний выливает воду в пустую емкость. Побеждает команда, которая быстрее ее заполнит.   Игра «После пожара». Игроки садятся на стульчики, берут в руки катушки, к каждой из которых одним концом прикреплен шнур (пожарный рукав). Побеждает тот, кто быстрее намотает шнур на катушку.      ИГРЫ  дома и в детском саду ПО ПОЖАРНОЙ БЕЗОПАСНОСТИ</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Центр развития ребенка - детский сад №1 Сказка Станицы Калининской.</dc:title>
  <dc:creator>HOUME</dc:creator>
  <cp:lastModifiedBy>1</cp:lastModifiedBy>
  <cp:revision>33</cp:revision>
  <dcterms:created xsi:type="dcterms:W3CDTF">2013-02-10T14:01:28Z</dcterms:created>
  <dcterms:modified xsi:type="dcterms:W3CDTF">2020-05-14T10:27:42Z</dcterms:modified>
</cp:coreProperties>
</file>