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57" r:id="rId4"/>
    <p:sldId id="271" r:id="rId5"/>
    <p:sldId id="279" r:id="rId6"/>
    <p:sldId id="278" r:id="rId7"/>
    <p:sldId id="272" r:id="rId8"/>
    <p:sldId id="273" r:id="rId9"/>
    <p:sldId id="262" r:id="rId10"/>
    <p:sldId id="265" r:id="rId11"/>
    <p:sldId id="266" r:id="rId12"/>
    <p:sldId id="276" r:id="rId13"/>
    <p:sldId id="277" r:id="rId14"/>
    <p:sldId id="274" r:id="rId15"/>
    <p:sldId id="267" r:id="rId16"/>
    <p:sldId id="275" r:id="rId17"/>
    <p:sldId id="268" r:id="rId18"/>
    <p:sldId id="269" r:id="rId19"/>
    <p:sldId id="280" r:id="rId20"/>
    <p:sldId id="261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5E69E-35FA-434A-A7E1-9E700A9DC3F6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163CF-EA96-4E99-8B65-D8321347EE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0898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5E69E-35FA-434A-A7E1-9E700A9DC3F6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163CF-EA96-4E99-8B65-D8321347EE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4848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5E69E-35FA-434A-A7E1-9E700A9DC3F6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163CF-EA96-4E99-8B65-D8321347EE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1705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5E69E-35FA-434A-A7E1-9E700A9DC3F6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163CF-EA96-4E99-8B65-D8321347EE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27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5E69E-35FA-434A-A7E1-9E700A9DC3F6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163CF-EA96-4E99-8B65-D8321347EE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0465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5E69E-35FA-434A-A7E1-9E700A9DC3F6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163CF-EA96-4E99-8B65-D8321347EE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1447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5E69E-35FA-434A-A7E1-9E700A9DC3F6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163CF-EA96-4E99-8B65-D8321347EE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3212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5E69E-35FA-434A-A7E1-9E700A9DC3F6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163CF-EA96-4E99-8B65-D8321347EE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3847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5E69E-35FA-434A-A7E1-9E700A9DC3F6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163CF-EA96-4E99-8B65-D8321347EE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0190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5E69E-35FA-434A-A7E1-9E700A9DC3F6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163CF-EA96-4E99-8B65-D8321347EE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384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5E69E-35FA-434A-A7E1-9E700A9DC3F6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163CF-EA96-4E99-8B65-D8321347EE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8716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E5E69E-35FA-434A-A7E1-9E700A9DC3F6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9163CF-EA96-4E99-8B65-D8321347EE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0322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100book.ru/b1352941.jpg" TargetMode="External"/><Relationship Id="rId3" Type="http://schemas.openxmlformats.org/officeDocument/2006/relationships/hyperlink" Target="http://worldofchildren.ru/vospitatelyam-uchitelyam-pedagogam/razvlecheniya-dlya-detej-stsenarii/viktoriny/1942-viktorina-po-multfilmu-pro-cheburashku-i-krokodila-genu.html" TargetMode="External"/><Relationship Id="rId7" Type="http://schemas.openxmlformats.org/officeDocument/2006/relationships/hyperlink" Target="http://www.gorodoktoys.ru/files/pageimage/86964-169597.jpg" TargetMode="External"/><Relationship Id="rId2" Type="http://schemas.openxmlformats.org/officeDocument/2006/relationships/hyperlink" Target="https://encrypted-tbn0.gstatic.com/images?q=tbn:ANd9GcQX855pUR4x7_DmzegG2TMLVqMDeUeJ-xbGJPQYPg1dQaSmz2bKVg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biblus.ru/pics/b/8/8/1007307878.jpg" TargetMode="External"/><Relationship Id="rId5" Type="http://schemas.openxmlformats.org/officeDocument/2006/relationships/hyperlink" Target="http://st.fl.ru/users/colibry6/upload/f_4ff69828734ec.jpg" TargetMode="External"/><Relationship Id="rId4" Type="http://schemas.openxmlformats.org/officeDocument/2006/relationships/hyperlink" Target="http://kinoad.ru/templates/img/full/8ed9d537e4c2390941538d26c44d0867.jpg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трелка вправо 1">
            <a:hlinkClick r:id="" action="ppaction://hlinkshowjump?jump=nextslide"/>
          </p:cNvPr>
          <p:cNvSpPr/>
          <p:nvPr/>
        </p:nvSpPr>
        <p:spPr>
          <a:xfrm>
            <a:off x="5292080" y="6199624"/>
            <a:ext cx="720080" cy="484632"/>
          </a:xfrm>
          <a:prstGeom prst="rightArrow">
            <a:avLst/>
          </a:prstGeom>
          <a:solidFill>
            <a:srgbClr val="0066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223444" y="1988840"/>
            <a:ext cx="3816425" cy="2664296"/>
          </a:xfrm>
          <a:prstGeom prst="roundRect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Интерактивная викторина</a:t>
            </a:r>
          </a:p>
          <a:p>
            <a:pPr algn="ctr"/>
            <a:r>
              <a:rPr lang="ru-RU" sz="3600" b="1" dirty="0" smtClean="0">
                <a:solidFill>
                  <a:srgbClr val="006600"/>
                </a:solidFill>
              </a:rPr>
              <a:t>«Крокодил Гена и Чебурашка»</a:t>
            </a:r>
            <a:endParaRPr lang="ru-RU" sz="3600" b="1" dirty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6561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837912" y="1052736"/>
            <a:ext cx="4750312" cy="1008112"/>
          </a:xfrm>
          <a:prstGeom prst="roundRect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6600"/>
                </a:solidFill>
              </a:rPr>
              <a:t>Что Чебурашка подарил Гене на день рождения?</a:t>
            </a:r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2427748" y="2492896"/>
            <a:ext cx="3584412" cy="914400"/>
          </a:xfrm>
          <a:prstGeom prst="round2Diag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prstClr val="black"/>
                </a:solidFill>
              </a:rPr>
              <a:t>а) </a:t>
            </a:r>
            <a:r>
              <a:rPr lang="ru-RU" sz="2800" b="1" dirty="0" smtClean="0">
                <a:solidFill>
                  <a:prstClr val="black"/>
                </a:solidFill>
              </a:rPr>
              <a:t>вертол</a:t>
            </a:r>
            <a:r>
              <a:rPr lang="ru-RU" sz="2800" b="1" dirty="0">
                <a:solidFill>
                  <a:prstClr val="black"/>
                </a:solidFill>
              </a:rPr>
              <a:t>ё</a:t>
            </a:r>
            <a:r>
              <a:rPr lang="ru-RU" sz="2800" b="1" dirty="0" smtClean="0">
                <a:solidFill>
                  <a:prstClr val="black"/>
                </a:solidFill>
              </a:rPr>
              <a:t>т</a:t>
            </a:r>
            <a:endParaRPr lang="ru-RU" sz="2800" b="1" dirty="0">
              <a:solidFill>
                <a:prstClr val="black"/>
              </a:solidFill>
            </a:endParaRPr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2427748" y="3645024"/>
            <a:ext cx="3584412" cy="914400"/>
          </a:xfrm>
          <a:prstGeom prst="round2Diag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prstClr val="black"/>
                </a:solidFill>
              </a:rPr>
              <a:t>б) </a:t>
            </a:r>
            <a:r>
              <a:rPr lang="ru-RU" sz="2800" b="1" dirty="0" smtClean="0">
                <a:solidFill>
                  <a:prstClr val="black"/>
                </a:solidFill>
              </a:rPr>
              <a:t>мороженое</a:t>
            </a:r>
            <a:endParaRPr lang="ru-RU" sz="2800" b="1" dirty="0">
              <a:solidFill>
                <a:prstClr val="black"/>
              </a:solidFill>
            </a:endParaRP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2427748" y="4797152"/>
            <a:ext cx="3584412" cy="914400"/>
          </a:xfrm>
          <a:prstGeom prst="round2Diag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prstClr val="black"/>
                </a:solidFill>
              </a:rPr>
              <a:t>в) воздушного змея</a:t>
            </a:r>
          </a:p>
        </p:txBody>
      </p:sp>
      <p:sp>
        <p:nvSpPr>
          <p:cNvPr id="12" name="Стрелка вправо 11">
            <a:hlinkClick r:id="" action="ppaction://hlinkshowjump?jump=nextslide"/>
          </p:cNvPr>
          <p:cNvSpPr/>
          <p:nvPr/>
        </p:nvSpPr>
        <p:spPr>
          <a:xfrm>
            <a:off x="5292080" y="6199624"/>
            <a:ext cx="720080" cy="484632"/>
          </a:xfrm>
          <a:prstGeom prst="rightArrow">
            <a:avLst/>
          </a:prstGeom>
          <a:solidFill>
            <a:srgbClr val="0066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2069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837912" y="1052736"/>
            <a:ext cx="4750312" cy="1008112"/>
          </a:xfrm>
          <a:prstGeom prst="roundRect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6600"/>
                </a:solidFill>
              </a:rPr>
              <a:t>Какой дом решили построить друзья?</a:t>
            </a:r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2427748" y="2492896"/>
            <a:ext cx="3584412" cy="914400"/>
          </a:xfrm>
          <a:prstGeom prst="round2Diag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prstClr val="black"/>
                </a:solidFill>
              </a:rPr>
              <a:t>а) дом друзей</a:t>
            </a:r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2427748" y="3645024"/>
            <a:ext cx="3584412" cy="914400"/>
          </a:xfrm>
          <a:prstGeom prst="round2Diag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prstClr val="black"/>
                </a:solidFill>
              </a:rPr>
              <a:t>б) кукольный театр</a:t>
            </a: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2427748" y="4797152"/>
            <a:ext cx="3584412" cy="914400"/>
          </a:xfrm>
          <a:prstGeom prst="round2Diag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prstClr val="black"/>
                </a:solidFill>
              </a:rPr>
              <a:t>в) ) дом детей</a:t>
            </a:r>
          </a:p>
        </p:txBody>
      </p:sp>
      <p:sp>
        <p:nvSpPr>
          <p:cNvPr id="12" name="Стрелка вправо 11">
            <a:hlinkClick r:id="" action="ppaction://hlinkshowjump?jump=nextslide"/>
          </p:cNvPr>
          <p:cNvSpPr/>
          <p:nvPr/>
        </p:nvSpPr>
        <p:spPr>
          <a:xfrm>
            <a:off x="5292080" y="6199624"/>
            <a:ext cx="720080" cy="484632"/>
          </a:xfrm>
          <a:prstGeom prst="rightArrow">
            <a:avLst/>
          </a:prstGeom>
          <a:solidFill>
            <a:srgbClr val="0066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271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837912" y="1052736"/>
            <a:ext cx="4750312" cy="1008112"/>
          </a:xfrm>
          <a:prstGeom prst="roundRect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6600"/>
                </a:solidFill>
              </a:rPr>
              <a:t>Что свалилось на голову Чебурашки при открытии дома </a:t>
            </a:r>
            <a:r>
              <a:rPr lang="ru-RU" sz="2400" b="1" dirty="0" smtClean="0">
                <a:solidFill>
                  <a:srgbClr val="006600"/>
                </a:solidFill>
              </a:rPr>
              <a:t>друзей?</a:t>
            </a:r>
            <a:endParaRPr lang="ru-RU" sz="2400" b="1" dirty="0">
              <a:solidFill>
                <a:srgbClr val="006600"/>
              </a:solidFill>
            </a:endParaRPr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2427748" y="2492896"/>
            <a:ext cx="3584412" cy="914400"/>
          </a:xfrm>
          <a:prstGeom prst="round2Diag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prstClr val="black"/>
                </a:solidFill>
              </a:rPr>
              <a:t>а) ведро воды </a:t>
            </a:r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2427748" y="3645024"/>
            <a:ext cx="3584412" cy="914400"/>
          </a:xfrm>
          <a:prstGeom prst="round2Diag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prstClr val="black"/>
                </a:solidFill>
              </a:rPr>
              <a:t>б) </a:t>
            </a:r>
            <a:r>
              <a:rPr lang="ru-RU" sz="2800" b="1" dirty="0" smtClean="0">
                <a:solidFill>
                  <a:prstClr val="black"/>
                </a:solidFill>
              </a:rPr>
              <a:t>кирпич</a:t>
            </a:r>
            <a:endParaRPr lang="ru-RU" sz="2800" b="1" dirty="0">
              <a:solidFill>
                <a:prstClr val="black"/>
              </a:solidFill>
            </a:endParaRP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2427748" y="4797152"/>
            <a:ext cx="3584412" cy="914400"/>
          </a:xfrm>
          <a:prstGeom prst="round2Diag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prstClr val="black"/>
                </a:solidFill>
              </a:rPr>
              <a:t>в) цветочный горшок</a:t>
            </a:r>
          </a:p>
        </p:txBody>
      </p:sp>
      <p:sp>
        <p:nvSpPr>
          <p:cNvPr id="12" name="Стрелка вправо 11">
            <a:hlinkClick r:id="" action="ppaction://hlinkshowjump?jump=nextslide"/>
          </p:cNvPr>
          <p:cNvSpPr/>
          <p:nvPr/>
        </p:nvSpPr>
        <p:spPr>
          <a:xfrm>
            <a:off x="5292080" y="6199624"/>
            <a:ext cx="720080" cy="484632"/>
          </a:xfrm>
          <a:prstGeom prst="rightArrow">
            <a:avLst/>
          </a:prstGeom>
          <a:solidFill>
            <a:srgbClr val="0066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7503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837912" y="1052736"/>
            <a:ext cx="4750312" cy="1008112"/>
          </a:xfrm>
          <a:prstGeom prst="roundRect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6600"/>
                </a:solidFill>
              </a:rPr>
              <a:t>Кого пожалел Чебурашка и пригласил к себе в домик?</a:t>
            </a:r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2427748" y="3645024"/>
            <a:ext cx="3584412" cy="914400"/>
          </a:xfrm>
          <a:prstGeom prst="round2Diag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prstClr val="black"/>
                </a:solidFill>
              </a:rPr>
              <a:t>б</a:t>
            </a:r>
            <a:r>
              <a:rPr lang="ru-RU" sz="2800" b="1" dirty="0">
                <a:solidFill>
                  <a:prstClr val="black"/>
                </a:solidFill>
              </a:rPr>
              <a:t>) обезьянку Марию </a:t>
            </a: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2427748" y="4797152"/>
            <a:ext cx="3584412" cy="914400"/>
          </a:xfrm>
          <a:prstGeom prst="round2Diag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prstClr val="black"/>
                </a:solidFill>
              </a:rPr>
              <a:t>в) собачку </a:t>
            </a:r>
            <a:r>
              <a:rPr lang="ru-RU" sz="2800" b="1" dirty="0" err="1">
                <a:solidFill>
                  <a:prstClr val="black"/>
                </a:solidFill>
              </a:rPr>
              <a:t>Тобика</a:t>
            </a:r>
            <a:r>
              <a:rPr lang="ru-RU" sz="2800" b="1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12" name="Стрелка вправо 11">
            <a:hlinkClick r:id="" action="ppaction://hlinkshowjump?jump=nextslide"/>
          </p:cNvPr>
          <p:cNvSpPr/>
          <p:nvPr/>
        </p:nvSpPr>
        <p:spPr>
          <a:xfrm>
            <a:off x="5292080" y="6199624"/>
            <a:ext cx="720080" cy="484632"/>
          </a:xfrm>
          <a:prstGeom prst="rightArrow">
            <a:avLst/>
          </a:prstGeom>
          <a:solidFill>
            <a:srgbClr val="0066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2427748" y="2492896"/>
            <a:ext cx="3584412" cy="914400"/>
          </a:xfrm>
          <a:prstGeom prst="round2Diag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prstClr val="black"/>
                </a:solidFill>
              </a:rPr>
              <a:t>а) </a:t>
            </a:r>
            <a:r>
              <a:rPr lang="ru-RU" sz="2800" b="1" dirty="0" smtClean="0">
                <a:solidFill>
                  <a:prstClr val="black"/>
                </a:solidFill>
              </a:rPr>
              <a:t>жираф</a:t>
            </a:r>
            <a:r>
              <a:rPr lang="ru-RU" sz="2800" b="1" dirty="0">
                <a:solidFill>
                  <a:prstClr val="black"/>
                </a:solidFill>
              </a:rPr>
              <a:t>а</a:t>
            </a:r>
            <a:r>
              <a:rPr lang="ru-RU" sz="2800" b="1" dirty="0" smtClean="0">
                <a:solidFill>
                  <a:prstClr val="black"/>
                </a:solidFill>
              </a:rPr>
              <a:t> </a:t>
            </a:r>
            <a:r>
              <a:rPr lang="ru-RU" sz="2800" b="1" dirty="0">
                <a:solidFill>
                  <a:prstClr val="black"/>
                </a:solidFill>
              </a:rPr>
              <a:t>Анюту </a:t>
            </a:r>
          </a:p>
        </p:txBody>
      </p:sp>
    </p:spTree>
    <p:extLst>
      <p:ext uri="{BB962C8B-B14F-4D97-AF65-F5344CB8AC3E}">
        <p14:creationId xmlns:p14="http://schemas.microsoft.com/office/powerpoint/2010/main" val="233331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837912" y="1052736"/>
            <a:ext cx="4750312" cy="1008112"/>
          </a:xfrm>
          <a:prstGeom prst="roundRect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6600"/>
                </a:solidFill>
              </a:rPr>
              <a:t>В </a:t>
            </a:r>
            <a:r>
              <a:rPr lang="ru-RU" sz="2800" b="1">
                <a:solidFill>
                  <a:srgbClr val="006600"/>
                </a:solidFill>
              </a:rPr>
              <a:t>какую </a:t>
            </a:r>
            <a:r>
              <a:rPr lang="ru-RU" sz="2800" b="1" smtClean="0">
                <a:solidFill>
                  <a:srgbClr val="006600"/>
                </a:solidFill>
              </a:rPr>
              <a:t>игру </a:t>
            </a:r>
            <a:r>
              <a:rPr lang="ru-RU" sz="2800" b="1" dirty="0">
                <a:solidFill>
                  <a:srgbClr val="006600"/>
                </a:solidFill>
              </a:rPr>
              <a:t>сам с собой играл </a:t>
            </a:r>
            <a:r>
              <a:rPr lang="ru-RU" sz="2800" b="1" dirty="0" smtClean="0">
                <a:solidFill>
                  <a:srgbClr val="006600"/>
                </a:solidFill>
              </a:rPr>
              <a:t>Гена </a:t>
            </a:r>
            <a:endParaRPr lang="ru-RU" sz="2800" b="1" dirty="0">
              <a:solidFill>
                <a:srgbClr val="006600"/>
              </a:solidFill>
            </a:endParaRPr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2427748" y="2492896"/>
            <a:ext cx="3584412" cy="914400"/>
          </a:xfrm>
          <a:prstGeom prst="round2Diag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prstClr val="black"/>
                </a:solidFill>
              </a:rPr>
              <a:t>а) </a:t>
            </a:r>
            <a:r>
              <a:rPr lang="ru-RU" sz="2800" b="1" dirty="0" smtClean="0">
                <a:solidFill>
                  <a:prstClr val="black"/>
                </a:solidFill>
              </a:rPr>
              <a:t>в крестики-нолики</a:t>
            </a:r>
            <a:endParaRPr lang="ru-RU" sz="2800" b="1" dirty="0">
              <a:solidFill>
                <a:prstClr val="black"/>
              </a:solidFill>
            </a:endParaRPr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2427748" y="3645024"/>
            <a:ext cx="3584412" cy="914400"/>
          </a:xfrm>
          <a:prstGeom prst="round2Diag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prstClr val="black"/>
                </a:solidFill>
              </a:rPr>
              <a:t>б) </a:t>
            </a:r>
            <a:r>
              <a:rPr lang="ru-RU" sz="2800" b="1" dirty="0" smtClean="0">
                <a:solidFill>
                  <a:prstClr val="black"/>
                </a:solidFill>
              </a:rPr>
              <a:t>в домино</a:t>
            </a:r>
            <a:endParaRPr lang="ru-RU" sz="2800" b="1" dirty="0">
              <a:solidFill>
                <a:prstClr val="black"/>
              </a:solidFill>
            </a:endParaRP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2427748" y="4797152"/>
            <a:ext cx="3584412" cy="914400"/>
          </a:xfrm>
          <a:prstGeom prst="round2Diag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prstClr val="black"/>
                </a:solidFill>
              </a:rPr>
              <a:t>в) </a:t>
            </a:r>
            <a:r>
              <a:rPr lang="ru-RU" sz="2800" b="1" dirty="0" smtClean="0">
                <a:solidFill>
                  <a:prstClr val="black"/>
                </a:solidFill>
              </a:rPr>
              <a:t> в шашки</a:t>
            </a:r>
            <a:endParaRPr lang="ru-RU" sz="2800" b="1" dirty="0">
              <a:solidFill>
                <a:prstClr val="black"/>
              </a:solidFill>
            </a:endParaRPr>
          </a:p>
        </p:txBody>
      </p:sp>
      <p:sp>
        <p:nvSpPr>
          <p:cNvPr id="12" name="Стрелка вправо 11">
            <a:hlinkClick r:id="" action="ppaction://hlinkshowjump?jump=nextslide"/>
          </p:cNvPr>
          <p:cNvSpPr/>
          <p:nvPr/>
        </p:nvSpPr>
        <p:spPr>
          <a:xfrm>
            <a:off x="5292080" y="6199624"/>
            <a:ext cx="720080" cy="484632"/>
          </a:xfrm>
          <a:prstGeom prst="rightArrow">
            <a:avLst/>
          </a:prstGeom>
          <a:solidFill>
            <a:srgbClr val="0066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545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837912" y="1052736"/>
            <a:ext cx="4750312" cy="1008112"/>
          </a:xfrm>
          <a:prstGeom prst="roundRect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6600"/>
                </a:solidFill>
              </a:rPr>
              <a:t>Как звали старушку, которая всем вредила?</a:t>
            </a:r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2427748" y="3645024"/>
            <a:ext cx="3584412" cy="914400"/>
          </a:xfrm>
          <a:prstGeom prst="round2Diag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prstClr val="black"/>
                </a:solidFill>
              </a:rPr>
              <a:t>б</a:t>
            </a:r>
            <a:r>
              <a:rPr lang="ru-RU" sz="2800" b="1" dirty="0">
                <a:solidFill>
                  <a:prstClr val="black"/>
                </a:solidFill>
              </a:rPr>
              <a:t>) Кикимора</a:t>
            </a: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2427748" y="4797152"/>
            <a:ext cx="3584412" cy="914400"/>
          </a:xfrm>
          <a:prstGeom prst="round2Diag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prstClr val="black"/>
                </a:solidFill>
              </a:rPr>
              <a:t>в) Шапокляк</a:t>
            </a:r>
          </a:p>
        </p:txBody>
      </p:sp>
      <p:sp>
        <p:nvSpPr>
          <p:cNvPr id="12" name="Стрелка вправо 11">
            <a:hlinkClick r:id="" action="ppaction://hlinkshowjump?jump=nextslide"/>
          </p:cNvPr>
          <p:cNvSpPr/>
          <p:nvPr/>
        </p:nvSpPr>
        <p:spPr>
          <a:xfrm>
            <a:off x="5292080" y="6199624"/>
            <a:ext cx="720080" cy="484632"/>
          </a:xfrm>
          <a:prstGeom prst="rightArrow">
            <a:avLst/>
          </a:prstGeom>
          <a:solidFill>
            <a:srgbClr val="0066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2427748" y="2492896"/>
            <a:ext cx="3584412" cy="914400"/>
          </a:xfrm>
          <a:prstGeom prst="round2Diag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а) Баба-Яга</a:t>
            </a:r>
          </a:p>
        </p:txBody>
      </p:sp>
    </p:spTree>
    <p:extLst>
      <p:ext uri="{BB962C8B-B14F-4D97-AF65-F5344CB8AC3E}">
        <p14:creationId xmlns:p14="http://schemas.microsoft.com/office/powerpoint/2010/main" val="1896180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837912" y="1052736"/>
            <a:ext cx="4750312" cy="1008112"/>
          </a:xfrm>
          <a:prstGeom prst="roundRect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6600"/>
                </a:solidFill>
              </a:rPr>
              <a:t>Сколько зол в день делала старуха Шапокляк? </a:t>
            </a:r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2427748" y="2492896"/>
            <a:ext cx="3584412" cy="914400"/>
          </a:xfrm>
          <a:prstGeom prst="round2Diag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prstClr val="black"/>
                </a:solidFill>
              </a:rPr>
              <a:t>а) </a:t>
            </a:r>
            <a:r>
              <a:rPr lang="ru-RU" sz="2800" b="1" dirty="0" smtClean="0">
                <a:solidFill>
                  <a:prstClr val="black"/>
                </a:solidFill>
              </a:rPr>
              <a:t>пять</a:t>
            </a:r>
            <a:endParaRPr lang="ru-RU" sz="2800" b="1" dirty="0">
              <a:solidFill>
                <a:prstClr val="black"/>
              </a:solidFill>
            </a:endParaRPr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2427748" y="3645024"/>
            <a:ext cx="3584412" cy="914400"/>
          </a:xfrm>
          <a:prstGeom prst="round2Diag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prstClr val="black"/>
                </a:solidFill>
              </a:rPr>
              <a:t>б) </a:t>
            </a:r>
            <a:r>
              <a:rPr lang="ru-RU" sz="2800" b="1" dirty="0" smtClean="0">
                <a:solidFill>
                  <a:prstClr val="black"/>
                </a:solidFill>
              </a:rPr>
              <a:t>семь</a:t>
            </a:r>
            <a:endParaRPr lang="ru-RU" sz="2800" b="1" dirty="0">
              <a:solidFill>
                <a:prstClr val="black"/>
              </a:solidFill>
            </a:endParaRP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2427748" y="4797152"/>
            <a:ext cx="3584412" cy="914400"/>
          </a:xfrm>
          <a:prstGeom prst="round2Diag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prstClr val="black"/>
                </a:solidFill>
              </a:rPr>
              <a:t>в) </a:t>
            </a:r>
            <a:r>
              <a:rPr lang="ru-RU" sz="2800" b="1" dirty="0" smtClean="0">
                <a:solidFill>
                  <a:prstClr val="black"/>
                </a:solidFill>
              </a:rPr>
              <a:t> два</a:t>
            </a:r>
            <a:endParaRPr lang="ru-RU" sz="2800" b="1" dirty="0">
              <a:solidFill>
                <a:prstClr val="black"/>
              </a:solidFill>
            </a:endParaRPr>
          </a:p>
        </p:txBody>
      </p:sp>
      <p:sp>
        <p:nvSpPr>
          <p:cNvPr id="12" name="Стрелка вправо 11">
            <a:hlinkClick r:id="" action="ppaction://hlinkshowjump?jump=nextslide"/>
          </p:cNvPr>
          <p:cNvSpPr/>
          <p:nvPr/>
        </p:nvSpPr>
        <p:spPr>
          <a:xfrm>
            <a:off x="5292080" y="6199624"/>
            <a:ext cx="720080" cy="484632"/>
          </a:xfrm>
          <a:prstGeom prst="rightArrow">
            <a:avLst/>
          </a:prstGeom>
          <a:solidFill>
            <a:srgbClr val="0066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5576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837912" y="1052736"/>
            <a:ext cx="4750312" cy="1008112"/>
          </a:xfrm>
          <a:prstGeom prst="roundRect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6600"/>
                </a:solidFill>
              </a:rPr>
              <a:t>Почему контролер попросил Чебурашку и Гену сойти с поезда?</a:t>
            </a:r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2427748" y="3645024"/>
            <a:ext cx="3584412" cy="914400"/>
          </a:xfrm>
          <a:prstGeom prst="round2Diag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prstClr val="black"/>
                </a:solidFill>
              </a:rPr>
              <a:t>б</a:t>
            </a:r>
            <a:r>
              <a:rPr lang="ru-RU" sz="2800" b="1" dirty="0">
                <a:solidFill>
                  <a:prstClr val="black"/>
                </a:solidFill>
              </a:rPr>
              <a:t>) они забыли купить билеты</a:t>
            </a: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2427748" y="4797152"/>
            <a:ext cx="3584412" cy="914400"/>
          </a:xfrm>
          <a:prstGeom prst="round2Diag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prstClr val="black"/>
                </a:solidFill>
              </a:rPr>
              <a:t>в) Шапокляк украла их билеты</a:t>
            </a:r>
          </a:p>
        </p:txBody>
      </p:sp>
      <p:sp>
        <p:nvSpPr>
          <p:cNvPr id="12" name="Стрелка вправо 11">
            <a:hlinkClick r:id="" action="ppaction://hlinkshowjump?jump=nextslide"/>
          </p:cNvPr>
          <p:cNvSpPr/>
          <p:nvPr/>
        </p:nvSpPr>
        <p:spPr>
          <a:xfrm>
            <a:off x="5292080" y="6199624"/>
            <a:ext cx="720080" cy="484632"/>
          </a:xfrm>
          <a:prstGeom prst="rightArrow">
            <a:avLst/>
          </a:prstGeom>
          <a:solidFill>
            <a:srgbClr val="0066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2427748" y="2492896"/>
            <a:ext cx="3584412" cy="914400"/>
          </a:xfrm>
          <a:prstGeom prst="round2Diag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а) они забыли билеты дома</a:t>
            </a:r>
          </a:p>
        </p:txBody>
      </p:sp>
    </p:spTree>
    <p:extLst>
      <p:ext uri="{BB962C8B-B14F-4D97-AF65-F5344CB8AC3E}">
        <p14:creationId xmlns:p14="http://schemas.microsoft.com/office/powerpoint/2010/main" val="2244000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837912" y="1052736"/>
            <a:ext cx="4750312" cy="1008112"/>
          </a:xfrm>
          <a:prstGeom prst="roundRect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6600"/>
                </a:solidFill>
              </a:rPr>
              <a:t>Как звали ручную крысу старухи Шапокляк?</a:t>
            </a:r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2427748" y="3645024"/>
            <a:ext cx="3584412" cy="914400"/>
          </a:xfrm>
          <a:prstGeom prst="round2Diag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prstClr val="black"/>
                </a:solidFill>
              </a:rPr>
              <a:t>б</a:t>
            </a:r>
            <a:r>
              <a:rPr lang="ru-RU" sz="2800" b="1" dirty="0">
                <a:solidFill>
                  <a:prstClr val="black"/>
                </a:solidFill>
              </a:rPr>
              <a:t>) </a:t>
            </a:r>
            <a:r>
              <a:rPr lang="ru-RU" sz="2800" b="1" dirty="0" smtClean="0">
                <a:solidFill>
                  <a:prstClr val="black"/>
                </a:solidFill>
              </a:rPr>
              <a:t>Анфиска</a:t>
            </a:r>
            <a:endParaRPr lang="ru-RU" sz="2800" b="1" dirty="0">
              <a:solidFill>
                <a:prstClr val="black"/>
              </a:solidFill>
            </a:endParaRP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2427748" y="4797152"/>
            <a:ext cx="3584412" cy="914400"/>
          </a:xfrm>
          <a:prstGeom prst="round2Diag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prstClr val="black"/>
                </a:solidFill>
              </a:rPr>
              <a:t>в) Лариска</a:t>
            </a:r>
          </a:p>
        </p:txBody>
      </p:sp>
      <p:sp>
        <p:nvSpPr>
          <p:cNvPr id="12" name="Стрелка вправо 11">
            <a:hlinkClick r:id="" action="ppaction://hlinkshowjump?jump=nextslide"/>
          </p:cNvPr>
          <p:cNvSpPr/>
          <p:nvPr/>
        </p:nvSpPr>
        <p:spPr>
          <a:xfrm>
            <a:off x="5292080" y="6199624"/>
            <a:ext cx="720080" cy="484632"/>
          </a:xfrm>
          <a:prstGeom prst="rightArrow">
            <a:avLst/>
          </a:prstGeom>
          <a:solidFill>
            <a:srgbClr val="0066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2427748" y="2492896"/>
            <a:ext cx="3584412" cy="914400"/>
          </a:xfrm>
          <a:prstGeom prst="round2Diag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а) </a:t>
            </a:r>
            <a:r>
              <a:rPr lang="ru-RU" sz="2800" b="1" dirty="0" smtClean="0">
                <a:solidFill>
                  <a:schemeClr val="tx1"/>
                </a:solidFill>
              </a:rPr>
              <a:t>Ириска </a:t>
            </a:r>
            <a:endParaRPr lang="ru-RU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6369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2717323" y="3545690"/>
            <a:ext cx="3600400" cy="2448271"/>
          </a:xfrm>
          <a:prstGeom prst="roundRect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</a:rPr>
              <a:t>Читай, смотри,</a:t>
            </a:r>
          </a:p>
          <a:p>
            <a:pPr algn="ctr"/>
            <a:r>
              <a:rPr lang="ru-RU" sz="4000" b="1" dirty="0" smtClean="0">
                <a:solidFill>
                  <a:schemeClr val="tx1"/>
                </a:solidFill>
              </a:rPr>
              <a:t>раскрашивай!</a:t>
            </a:r>
            <a:endParaRPr lang="ru-RU" sz="4000" b="1" dirty="0">
              <a:solidFill>
                <a:srgbClr val="006600"/>
              </a:solidFill>
            </a:endParaRPr>
          </a:p>
        </p:txBody>
      </p:sp>
      <p:sp>
        <p:nvSpPr>
          <p:cNvPr id="2" name="Управляющая кнопка: домой 1">
            <a:hlinkClick r:id="" action="ppaction://hlinkshowjump?jump=endshow" highlightClick="1"/>
          </p:cNvPr>
          <p:cNvSpPr/>
          <p:nvPr/>
        </p:nvSpPr>
        <p:spPr>
          <a:xfrm>
            <a:off x="4256919" y="6107229"/>
            <a:ext cx="521208" cy="576064"/>
          </a:xfrm>
          <a:prstGeom prst="actionButtonHome">
            <a:avLst/>
          </a:prstGeom>
          <a:solidFill>
            <a:srgbClr val="00B050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Documents and Settings\Admin\Рабочий стол\8ed9d537e4c2390941538d26c44d08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8" y="260648"/>
            <a:ext cx="2160000" cy="3096000"/>
          </a:xfrm>
          <a:prstGeom prst="rect">
            <a:avLst/>
          </a:prstGeom>
          <a:noFill/>
          <a:ln w="38100">
            <a:solidFill>
              <a:srgbClr val="0066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Documents and Settings\Admin\Рабочий стол\86964-16959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5919" y="255407"/>
            <a:ext cx="2232248" cy="3111549"/>
          </a:xfrm>
          <a:prstGeom prst="rect">
            <a:avLst/>
          </a:prstGeom>
          <a:noFill/>
          <a:ln w="38100">
            <a:solidFill>
              <a:srgbClr val="0066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Documents and Settings\Admin\Рабочий стол\100730787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8" y="3604322"/>
            <a:ext cx="2160002" cy="3060000"/>
          </a:xfrm>
          <a:prstGeom prst="rect">
            <a:avLst/>
          </a:prstGeom>
          <a:noFill/>
          <a:ln w="38100">
            <a:solidFill>
              <a:srgbClr val="0066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Documents and Settings\Admin\Рабочий стол\f_4ff69828734ec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5919" y="3604322"/>
            <a:ext cx="2232247" cy="3060000"/>
          </a:xfrm>
          <a:prstGeom prst="rect">
            <a:avLst/>
          </a:prstGeom>
          <a:noFill/>
          <a:ln w="38100">
            <a:solidFill>
              <a:srgbClr val="0066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Documents and Settings\Admin\Рабочий стол\b135294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60650"/>
            <a:ext cx="2346459" cy="3095998"/>
          </a:xfrm>
          <a:prstGeom prst="rect">
            <a:avLst/>
          </a:prstGeom>
          <a:noFill/>
          <a:ln w="38100">
            <a:solidFill>
              <a:srgbClr val="0066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4934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195735" y="1340768"/>
            <a:ext cx="3816425" cy="4248472"/>
          </a:xfrm>
          <a:prstGeom prst="roundRect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800" b="1" dirty="0" smtClean="0">
              <a:solidFill>
                <a:schemeClr val="tx1"/>
              </a:solidFill>
            </a:endParaRPr>
          </a:p>
          <a:p>
            <a:pPr algn="ctr"/>
            <a:endParaRPr lang="ru-RU" sz="2800" b="1" dirty="0">
              <a:solidFill>
                <a:schemeClr val="tx1"/>
              </a:solidFill>
            </a:endParaRPr>
          </a:p>
          <a:p>
            <a:pPr algn="ctr"/>
            <a:endParaRPr lang="ru-RU" sz="2800" b="1" dirty="0" smtClean="0">
              <a:solidFill>
                <a:schemeClr val="tx1"/>
              </a:solidFill>
            </a:endParaRPr>
          </a:p>
          <a:p>
            <a:pPr algn="ctr"/>
            <a:endParaRPr lang="ru-RU" sz="2800" b="1" dirty="0">
              <a:solidFill>
                <a:schemeClr val="tx1"/>
              </a:solidFill>
            </a:endParaRPr>
          </a:p>
          <a:p>
            <a:pPr algn="ctr"/>
            <a:endParaRPr lang="ru-RU" sz="2800" b="1" dirty="0" smtClean="0">
              <a:solidFill>
                <a:schemeClr val="tx1"/>
              </a:solidFill>
            </a:endParaRPr>
          </a:p>
          <a:p>
            <a:pPr algn="ctr"/>
            <a:endParaRPr lang="ru-RU" sz="2800" b="1" dirty="0">
              <a:solidFill>
                <a:schemeClr val="tx1"/>
              </a:solidFill>
            </a:endParaRPr>
          </a:p>
          <a:p>
            <a:pPr algn="ctr"/>
            <a:endParaRPr lang="ru-RU" sz="28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Дорогой друг!</a:t>
            </a:r>
          </a:p>
          <a:p>
            <a:pPr algn="ctr"/>
            <a:r>
              <a:rPr lang="ru-RU" sz="2800" b="1" dirty="0" smtClean="0">
                <a:solidFill>
                  <a:srgbClr val="006600"/>
                </a:solidFill>
              </a:rPr>
              <a:t>Ты смотрел мультфильмы </a:t>
            </a:r>
          </a:p>
          <a:p>
            <a:pPr algn="ctr"/>
            <a:r>
              <a:rPr lang="ru-RU" sz="2800" b="1" dirty="0" smtClean="0">
                <a:solidFill>
                  <a:srgbClr val="006600"/>
                </a:solidFill>
              </a:rPr>
              <a:t>или прочитал </a:t>
            </a:r>
          </a:p>
          <a:p>
            <a:pPr algn="ctr"/>
            <a:r>
              <a:rPr lang="ru-RU" sz="2800" b="1" dirty="0" smtClean="0">
                <a:solidFill>
                  <a:srgbClr val="006600"/>
                </a:solidFill>
              </a:rPr>
              <a:t>книги про нас?</a:t>
            </a:r>
          </a:p>
          <a:p>
            <a:pPr algn="ctr"/>
            <a:r>
              <a:rPr lang="ru-RU" sz="2800" b="1" dirty="0" smtClean="0">
                <a:solidFill>
                  <a:srgbClr val="006600"/>
                </a:solidFill>
              </a:rPr>
              <a:t>Проверь свои знания, </a:t>
            </a:r>
          </a:p>
          <a:p>
            <a:pPr algn="ctr"/>
            <a:r>
              <a:rPr lang="ru-RU" sz="2800" b="1" dirty="0" smtClean="0">
                <a:solidFill>
                  <a:srgbClr val="006600"/>
                </a:solidFill>
              </a:rPr>
              <a:t>ответь на вопросы</a:t>
            </a:r>
          </a:p>
          <a:p>
            <a:pPr algn="ctr"/>
            <a:r>
              <a:rPr lang="ru-RU" sz="2800" b="1" dirty="0" smtClean="0">
                <a:solidFill>
                  <a:srgbClr val="006600"/>
                </a:solidFill>
              </a:rPr>
              <a:t>викторины.</a:t>
            </a:r>
          </a:p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Желаем удачи!</a:t>
            </a:r>
            <a:endParaRPr lang="ru-RU" sz="2800" b="1" dirty="0">
              <a:solidFill>
                <a:schemeClr val="tx1"/>
              </a:solidFill>
            </a:endParaRPr>
          </a:p>
          <a:p>
            <a:pPr algn="ctr"/>
            <a:endParaRPr lang="ru-RU" sz="2800" b="1" dirty="0" smtClean="0">
              <a:solidFill>
                <a:schemeClr val="tx1"/>
              </a:solidFill>
            </a:endParaRPr>
          </a:p>
          <a:p>
            <a:pPr algn="ctr"/>
            <a:endParaRPr lang="ru-RU" sz="2800" b="1" dirty="0">
              <a:solidFill>
                <a:schemeClr val="tx1"/>
              </a:solidFill>
            </a:endParaRPr>
          </a:p>
          <a:p>
            <a:pPr algn="ctr"/>
            <a:endParaRPr lang="ru-RU" sz="2800" b="1" dirty="0" smtClean="0">
              <a:solidFill>
                <a:schemeClr val="tx1"/>
              </a:solidFill>
            </a:endParaRPr>
          </a:p>
          <a:p>
            <a:pPr algn="ctr"/>
            <a:endParaRPr lang="ru-RU" sz="2800" b="1" dirty="0">
              <a:solidFill>
                <a:schemeClr val="tx1"/>
              </a:solidFill>
            </a:endParaRPr>
          </a:p>
          <a:p>
            <a:pPr algn="ctr"/>
            <a:endParaRPr lang="ru-RU" sz="2800" b="1" dirty="0" smtClean="0">
              <a:solidFill>
                <a:schemeClr val="tx1"/>
              </a:solidFill>
            </a:endParaRPr>
          </a:p>
          <a:p>
            <a:pPr algn="ctr"/>
            <a:endParaRPr lang="ru-RU" sz="2800" b="1" dirty="0">
              <a:solidFill>
                <a:schemeClr val="tx1"/>
              </a:solidFill>
            </a:endParaRPr>
          </a:p>
          <a:p>
            <a:pPr algn="ctr"/>
            <a:endParaRPr lang="ru-RU" sz="2800" b="1" dirty="0">
              <a:solidFill>
                <a:srgbClr val="006600"/>
              </a:solidFill>
            </a:endParaRPr>
          </a:p>
        </p:txBody>
      </p:sp>
      <p:sp>
        <p:nvSpPr>
          <p:cNvPr id="4" name="Стрелка вправо 3">
            <a:hlinkClick r:id="" action="ppaction://hlinkshowjump?jump=nextslide"/>
          </p:cNvPr>
          <p:cNvSpPr/>
          <p:nvPr/>
        </p:nvSpPr>
        <p:spPr>
          <a:xfrm>
            <a:off x="5292080" y="6199624"/>
            <a:ext cx="720080" cy="484632"/>
          </a:xfrm>
          <a:prstGeom prst="rightArrow">
            <a:avLst/>
          </a:prstGeom>
          <a:solidFill>
            <a:srgbClr val="0066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2523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15716" y="1556792"/>
            <a:ext cx="4788532" cy="3816424"/>
          </a:xfrm>
        </p:spPr>
        <p:txBody>
          <a:bodyPr>
            <a:norm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ru-RU" sz="1400" u="sng" dirty="0" smtClean="0">
                <a:hlinkClick r:id="rId2"/>
              </a:rPr>
              <a:t>https://encrypted-tbn0.gstatic.com/images?q=tbn:ANd9GcQX855pUR4x7_DmzegG2TMLVqMDeUeJ-xbGJPQYPg1dQaSmz2bKVg</a:t>
            </a:r>
            <a:r>
              <a:rPr lang="ru-RU" sz="1400" dirty="0" smtClean="0"/>
              <a:t> </a:t>
            </a:r>
            <a:r>
              <a:rPr lang="ru-RU" sz="1400" dirty="0" smtClean="0">
                <a:solidFill>
                  <a:schemeClr val="tx1"/>
                </a:solidFill>
              </a:rPr>
              <a:t>рамка</a:t>
            </a:r>
          </a:p>
          <a:p>
            <a:pPr marL="285750" indent="-285750" algn="l">
              <a:buFont typeface="Arial" pitchFamily="34" charset="0"/>
              <a:buChar char="•"/>
            </a:pPr>
            <a:r>
              <a:rPr lang="en-US" sz="1400" dirty="0" smtClean="0">
                <a:solidFill>
                  <a:schemeClr val="tx1"/>
                </a:solidFill>
                <a:hlinkClick r:id="rId3"/>
              </a:rPr>
              <a:t>http://worldofchildren.ru/vospitatelyam-uchitelyam-pedagogam/razvlecheniya-dlya-detej-stsenarii/viktoriny/1942-viktorina-po-multfilmu-pro-cheburashku-i-krokodila-genu.html</a:t>
            </a:r>
            <a:r>
              <a:rPr lang="ru-RU" sz="1400" dirty="0" smtClean="0">
                <a:solidFill>
                  <a:schemeClr val="tx1"/>
                </a:solidFill>
              </a:rPr>
              <a:t> вопросы викторины</a:t>
            </a:r>
            <a:endParaRPr lang="en-US" sz="1400" dirty="0" smtClean="0">
              <a:solidFill>
                <a:schemeClr val="tx1"/>
              </a:solidFill>
            </a:endParaRPr>
          </a:p>
          <a:p>
            <a:r>
              <a:rPr lang="ru-RU" sz="1400" dirty="0" smtClean="0">
                <a:solidFill>
                  <a:schemeClr val="tx1"/>
                </a:solidFill>
              </a:rPr>
              <a:t>Иллюстрации</a:t>
            </a:r>
          </a:p>
          <a:p>
            <a:pPr marL="285750" lvl="0" indent="-285750" algn="l">
              <a:buFont typeface="Arial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  <a:hlinkClick r:id="rId4"/>
              </a:rPr>
              <a:t>http://</a:t>
            </a:r>
            <a:r>
              <a:rPr lang="en-US" sz="1400" dirty="0" smtClean="0">
                <a:solidFill>
                  <a:prstClr val="black"/>
                </a:solidFill>
                <a:hlinkClick r:id="rId4"/>
              </a:rPr>
              <a:t>kinoad.ru/templates/img/full/8ed9d537e4c2390941538d26c44d0867.jpg</a:t>
            </a:r>
            <a:endParaRPr lang="en-US" sz="1400" dirty="0" smtClean="0">
              <a:solidFill>
                <a:schemeClr val="tx1"/>
              </a:solidFill>
            </a:endParaRPr>
          </a:p>
          <a:p>
            <a:pPr marL="285750" indent="-285750" algn="l">
              <a:buFont typeface="Arial" pitchFamily="34" charset="0"/>
              <a:buChar char="•"/>
            </a:pPr>
            <a:r>
              <a:rPr lang="en-US" sz="1400" dirty="0" smtClean="0">
                <a:solidFill>
                  <a:schemeClr val="tx1"/>
                </a:solidFill>
                <a:hlinkClick r:id="rId5"/>
              </a:rPr>
              <a:t>http://st.fl.ru/users/colibry6/upload/f_4ff69828734ec.jpg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</a:p>
          <a:p>
            <a:pPr marL="285750" indent="-285750" algn="l">
              <a:buFont typeface="Arial" pitchFamily="34" charset="0"/>
              <a:buChar char="•"/>
            </a:pPr>
            <a:r>
              <a:rPr lang="en-US" sz="1400" dirty="0" smtClean="0">
                <a:solidFill>
                  <a:schemeClr val="tx1"/>
                </a:solidFill>
                <a:hlinkClick r:id="rId6"/>
              </a:rPr>
              <a:t>http://www.biblus.ru/pics/b/8/8/1007307878.jpg</a:t>
            </a:r>
            <a:endParaRPr lang="ru-RU" sz="1400" dirty="0" smtClean="0">
              <a:solidFill>
                <a:schemeClr val="tx1"/>
              </a:solidFill>
            </a:endParaRPr>
          </a:p>
          <a:p>
            <a:pPr marL="285750" indent="-285750" algn="l">
              <a:buFont typeface="Arial" pitchFamily="34" charset="0"/>
              <a:buChar char="•"/>
            </a:pPr>
            <a:r>
              <a:rPr lang="en-US" sz="1400" dirty="0" smtClean="0">
                <a:solidFill>
                  <a:schemeClr val="tx1"/>
                </a:solidFill>
                <a:hlinkClick r:id="rId7"/>
              </a:rPr>
              <a:t>http://www.gorodoktoys.ru/files/pageimage/86964-169597.jpg</a:t>
            </a:r>
            <a:endParaRPr lang="ru-RU" sz="1400" dirty="0" smtClean="0">
              <a:solidFill>
                <a:schemeClr val="tx1"/>
              </a:solidFill>
            </a:endParaRPr>
          </a:p>
          <a:p>
            <a:pPr marL="285750" indent="-285750" algn="l">
              <a:buFont typeface="Arial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hlinkClick r:id="rId8"/>
              </a:rPr>
              <a:t>http://</a:t>
            </a:r>
            <a:r>
              <a:rPr lang="en-US" sz="1400" dirty="0" smtClean="0">
                <a:solidFill>
                  <a:schemeClr val="tx1"/>
                </a:solidFill>
                <a:hlinkClick r:id="rId8"/>
              </a:rPr>
              <a:t>www.100book.ru/b1352941.jpg</a:t>
            </a:r>
            <a:r>
              <a:rPr lang="ru-RU" sz="1400" dirty="0" smtClean="0">
                <a:solidFill>
                  <a:schemeClr val="tx1"/>
                </a:solidFill>
              </a:rPr>
              <a:t> </a:t>
            </a:r>
          </a:p>
          <a:p>
            <a:pPr marL="285750" indent="-285750" algn="l">
              <a:buFont typeface="Arial" pitchFamily="34" charset="0"/>
              <a:buChar char="•"/>
            </a:pPr>
            <a:endParaRPr lang="ru-RU" sz="1600" dirty="0" smtClean="0">
              <a:solidFill>
                <a:schemeClr val="tx1"/>
              </a:solidFill>
            </a:endParaRPr>
          </a:p>
          <a:p>
            <a:pPr marL="285750" indent="-285750" algn="l">
              <a:buFont typeface="Arial" pitchFamily="34" charset="0"/>
              <a:buChar char="•"/>
            </a:pPr>
            <a:endParaRPr lang="ru-RU" sz="1600" dirty="0" smtClean="0">
              <a:solidFill>
                <a:schemeClr val="tx1"/>
              </a:solidFill>
            </a:endParaRPr>
          </a:p>
          <a:p>
            <a:pPr marL="285750" indent="-285750" algn="l">
              <a:buFont typeface="Arial" pitchFamily="34" charset="0"/>
              <a:buChar char="•"/>
            </a:pPr>
            <a:endParaRPr lang="ru-RU" sz="1600" dirty="0" smtClean="0">
              <a:solidFill>
                <a:schemeClr val="tx1"/>
              </a:solidFill>
            </a:endParaRPr>
          </a:p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339752" y="1040947"/>
            <a:ext cx="4750312" cy="515845"/>
          </a:xfrm>
          <a:prstGeom prst="roundRect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6600"/>
                </a:solidFill>
              </a:rPr>
              <a:t>Источники</a:t>
            </a:r>
          </a:p>
        </p:txBody>
      </p:sp>
    </p:spTree>
    <p:extLst>
      <p:ext uri="{BB962C8B-B14F-4D97-AF65-F5344CB8AC3E}">
        <p14:creationId xmlns:p14="http://schemas.microsoft.com/office/powerpoint/2010/main" val="1762815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837912" y="1052736"/>
            <a:ext cx="4750312" cy="1008112"/>
          </a:xfrm>
          <a:prstGeom prst="roundRect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6600"/>
                </a:solidFill>
              </a:rPr>
              <a:t>Какого цвета </a:t>
            </a:r>
            <a:endParaRPr lang="ru-RU" sz="2800" b="1" dirty="0" smtClean="0">
              <a:solidFill>
                <a:srgbClr val="006600"/>
              </a:solidFill>
            </a:endParaRPr>
          </a:p>
          <a:p>
            <a:pPr algn="ctr"/>
            <a:r>
              <a:rPr lang="ru-RU" sz="2800" b="1" dirty="0" smtClean="0">
                <a:solidFill>
                  <a:srgbClr val="006600"/>
                </a:solidFill>
              </a:rPr>
              <a:t>Крокодил </a:t>
            </a:r>
            <a:r>
              <a:rPr lang="ru-RU" sz="2800" b="1" dirty="0">
                <a:solidFill>
                  <a:srgbClr val="006600"/>
                </a:solidFill>
              </a:rPr>
              <a:t>Гена?</a:t>
            </a:r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2427748" y="2492896"/>
            <a:ext cx="3584412" cy="914400"/>
          </a:xfrm>
          <a:prstGeom prst="round2Diag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а) </a:t>
            </a:r>
            <a:r>
              <a:rPr lang="ru-RU" sz="2800" b="1" dirty="0" smtClean="0">
                <a:solidFill>
                  <a:schemeClr val="tx1"/>
                </a:solidFill>
              </a:rPr>
              <a:t>жёлтого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2427748" y="3645024"/>
            <a:ext cx="3584412" cy="914400"/>
          </a:xfrm>
          <a:prstGeom prst="round2Diag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б) </a:t>
            </a:r>
            <a:r>
              <a:rPr lang="ru-RU" sz="2800" b="1" dirty="0" smtClean="0">
                <a:solidFill>
                  <a:schemeClr val="tx1"/>
                </a:solidFill>
              </a:rPr>
              <a:t>зелёного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2427748" y="4797152"/>
            <a:ext cx="3584412" cy="914400"/>
          </a:xfrm>
          <a:prstGeom prst="round2Diag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в) розового</a:t>
            </a:r>
          </a:p>
        </p:txBody>
      </p:sp>
      <p:sp>
        <p:nvSpPr>
          <p:cNvPr id="12" name="Стрелка вправо 11">
            <a:hlinkClick r:id="" action="ppaction://hlinkshowjump?jump=nextslide"/>
          </p:cNvPr>
          <p:cNvSpPr/>
          <p:nvPr/>
        </p:nvSpPr>
        <p:spPr>
          <a:xfrm>
            <a:off x="5292080" y="6199624"/>
            <a:ext cx="720080" cy="484632"/>
          </a:xfrm>
          <a:prstGeom prst="rightArrow">
            <a:avLst/>
          </a:prstGeom>
          <a:solidFill>
            <a:srgbClr val="0066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8391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837912" y="1052736"/>
            <a:ext cx="4750312" cy="1008112"/>
          </a:xfrm>
          <a:prstGeom prst="roundRect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6600"/>
                </a:solidFill>
              </a:rPr>
              <a:t>Где работал Крокодил Гена?</a:t>
            </a:r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2427748" y="2492896"/>
            <a:ext cx="3584412" cy="914400"/>
          </a:xfrm>
          <a:prstGeom prst="round2Diag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prstClr val="black"/>
                </a:solidFill>
              </a:rPr>
              <a:t>а) в зоопарке</a:t>
            </a:r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2427748" y="3645024"/>
            <a:ext cx="3584412" cy="914400"/>
          </a:xfrm>
          <a:prstGeom prst="round2Diag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prstClr val="black"/>
                </a:solidFill>
              </a:rPr>
              <a:t>б) в магазине игрушек</a:t>
            </a: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2427748" y="4797152"/>
            <a:ext cx="3584412" cy="914400"/>
          </a:xfrm>
          <a:prstGeom prst="round2Diag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prstClr val="black"/>
                </a:solidFill>
              </a:rPr>
              <a:t>в) в кинотеатре</a:t>
            </a:r>
          </a:p>
        </p:txBody>
      </p:sp>
      <p:sp>
        <p:nvSpPr>
          <p:cNvPr id="12" name="Стрелка вправо 11">
            <a:hlinkClick r:id="" action="ppaction://hlinkshowjump?jump=nextslide"/>
          </p:cNvPr>
          <p:cNvSpPr/>
          <p:nvPr/>
        </p:nvSpPr>
        <p:spPr>
          <a:xfrm>
            <a:off x="5292080" y="6199624"/>
            <a:ext cx="720080" cy="484632"/>
          </a:xfrm>
          <a:prstGeom prst="rightArrow">
            <a:avLst/>
          </a:prstGeom>
          <a:solidFill>
            <a:srgbClr val="0066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420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837912" y="1052736"/>
            <a:ext cx="4750312" cy="1008112"/>
          </a:xfrm>
          <a:prstGeom prst="roundRect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6600"/>
                </a:solidFill>
              </a:rPr>
              <a:t>Кем работал Крокодил Гена в зоопарке? </a:t>
            </a:r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2427748" y="2492896"/>
            <a:ext cx="3584412" cy="914400"/>
          </a:xfrm>
          <a:prstGeom prst="round2Diag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prstClr val="black"/>
                </a:solidFill>
              </a:rPr>
              <a:t>а) с</a:t>
            </a:r>
            <a:r>
              <a:rPr lang="ru-RU" sz="2800" b="1" dirty="0" smtClean="0">
                <a:solidFill>
                  <a:prstClr val="black"/>
                </a:solidFill>
              </a:rPr>
              <a:t>торожем</a:t>
            </a:r>
            <a:endParaRPr lang="ru-RU" sz="2800" b="1" dirty="0">
              <a:solidFill>
                <a:prstClr val="black"/>
              </a:solidFill>
            </a:endParaRPr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2427748" y="3645024"/>
            <a:ext cx="3584412" cy="914400"/>
          </a:xfrm>
          <a:prstGeom prst="round2Diag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prstClr val="black"/>
                </a:solidFill>
              </a:rPr>
              <a:t>б) </a:t>
            </a:r>
            <a:r>
              <a:rPr lang="ru-RU" sz="2800" b="1" dirty="0" smtClean="0">
                <a:solidFill>
                  <a:prstClr val="black"/>
                </a:solidFill>
              </a:rPr>
              <a:t>крокодилом</a:t>
            </a:r>
            <a:endParaRPr lang="ru-RU" sz="2800" b="1" dirty="0">
              <a:solidFill>
                <a:prstClr val="black"/>
              </a:solidFill>
            </a:endParaRP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2427748" y="4797152"/>
            <a:ext cx="3584412" cy="914400"/>
          </a:xfrm>
          <a:prstGeom prst="round2Diag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prstClr val="black"/>
                </a:solidFill>
              </a:rPr>
              <a:t>в</a:t>
            </a:r>
            <a:r>
              <a:rPr lang="ru-RU" sz="2800" b="1">
                <a:solidFill>
                  <a:prstClr val="black"/>
                </a:solidFill>
              </a:rPr>
              <a:t>) </a:t>
            </a:r>
            <a:r>
              <a:rPr lang="ru-RU" sz="2800" b="1" smtClean="0">
                <a:solidFill>
                  <a:prstClr val="black"/>
                </a:solidFill>
              </a:rPr>
              <a:t>дворником</a:t>
            </a:r>
            <a:endParaRPr lang="ru-RU" sz="2800" b="1" dirty="0">
              <a:solidFill>
                <a:prstClr val="black"/>
              </a:solidFill>
            </a:endParaRPr>
          </a:p>
        </p:txBody>
      </p:sp>
      <p:sp>
        <p:nvSpPr>
          <p:cNvPr id="12" name="Стрелка вправо 11">
            <a:hlinkClick r:id="" action="ppaction://hlinkshowjump?jump=nextslide"/>
          </p:cNvPr>
          <p:cNvSpPr/>
          <p:nvPr/>
        </p:nvSpPr>
        <p:spPr>
          <a:xfrm>
            <a:off x="5292080" y="6199624"/>
            <a:ext cx="720080" cy="484632"/>
          </a:xfrm>
          <a:prstGeom prst="rightArrow">
            <a:avLst/>
          </a:prstGeom>
          <a:solidFill>
            <a:srgbClr val="0066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808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837912" y="1052736"/>
            <a:ext cx="4750312" cy="1008112"/>
          </a:xfrm>
          <a:prstGeom prst="roundRect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6600"/>
                </a:solidFill>
              </a:rPr>
              <a:t>Сколько лет было К</a:t>
            </a:r>
            <a:r>
              <a:rPr lang="ru-RU" sz="2800" b="1" dirty="0" smtClean="0">
                <a:solidFill>
                  <a:srgbClr val="006600"/>
                </a:solidFill>
              </a:rPr>
              <a:t>рокодилу Гене?</a:t>
            </a:r>
            <a:endParaRPr lang="ru-RU" sz="2800" b="1" dirty="0">
              <a:solidFill>
                <a:srgbClr val="006600"/>
              </a:solidFill>
            </a:endParaRPr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2427748" y="3645024"/>
            <a:ext cx="3584412" cy="914400"/>
          </a:xfrm>
          <a:prstGeom prst="round2Diag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prstClr val="black"/>
                </a:solidFill>
              </a:rPr>
              <a:t>б</a:t>
            </a:r>
            <a:r>
              <a:rPr lang="ru-RU" sz="2800" b="1" dirty="0">
                <a:solidFill>
                  <a:prstClr val="black"/>
                </a:solidFill>
              </a:rPr>
              <a:t>) </a:t>
            </a:r>
            <a:r>
              <a:rPr lang="ru-RU" sz="2800" b="1" dirty="0" smtClean="0">
                <a:solidFill>
                  <a:prstClr val="black"/>
                </a:solidFill>
              </a:rPr>
              <a:t>40</a:t>
            </a:r>
            <a:endParaRPr lang="ru-RU" sz="2800" b="1" dirty="0">
              <a:solidFill>
                <a:prstClr val="black"/>
              </a:solidFill>
            </a:endParaRP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2427748" y="4797152"/>
            <a:ext cx="3584412" cy="914400"/>
          </a:xfrm>
          <a:prstGeom prst="round2Diag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prstClr val="black"/>
                </a:solidFill>
              </a:rPr>
              <a:t>в) </a:t>
            </a:r>
            <a:r>
              <a:rPr lang="ru-RU" sz="2800" b="1" dirty="0" smtClean="0">
                <a:solidFill>
                  <a:prstClr val="black"/>
                </a:solidFill>
              </a:rPr>
              <a:t>50</a:t>
            </a:r>
            <a:endParaRPr lang="ru-RU" sz="2800" b="1" dirty="0">
              <a:solidFill>
                <a:prstClr val="black"/>
              </a:solidFill>
            </a:endParaRPr>
          </a:p>
        </p:txBody>
      </p:sp>
      <p:sp>
        <p:nvSpPr>
          <p:cNvPr id="12" name="Стрелка вправо 11">
            <a:hlinkClick r:id="" action="ppaction://hlinkshowjump?jump=nextslide"/>
          </p:cNvPr>
          <p:cNvSpPr/>
          <p:nvPr/>
        </p:nvSpPr>
        <p:spPr>
          <a:xfrm>
            <a:off x="5292080" y="6199624"/>
            <a:ext cx="720080" cy="484632"/>
          </a:xfrm>
          <a:prstGeom prst="rightArrow">
            <a:avLst/>
          </a:prstGeom>
          <a:solidFill>
            <a:srgbClr val="0066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2427748" y="2492896"/>
            <a:ext cx="3584412" cy="914400"/>
          </a:xfrm>
          <a:prstGeom prst="round2Diag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prstClr val="black"/>
                </a:solidFill>
              </a:rPr>
              <a:t>а) </a:t>
            </a:r>
            <a:r>
              <a:rPr lang="ru-RU" sz="2800" b="1" dirty="0" smtClean="0">
                <a:solidFill>
                  <a:prstClr val="black"/>
                </a:solidFill>
              </a:rPr>
              <a:t>30</a:t>
            </a:r>
            <a:endParaRPr lang="ru-RU" sz="28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9285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837912" y="1052736"/>
            <a:ext cx="4750312" cy="1008112"/>
          </a:xfrm>
          <a:prstGeom prst="roundRect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6600"/>
                </a:solidFill>
              </a:rPr>
              <a:t>Как Гена познакомился с Чебурашкой?</a:t>
            </a:r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2427748" y="2492896"/>
            <a:ext cx="3584412" cy="914400"/>
          </a:xfrm>
          <a:prstGeom prst="round2Diag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prstClr val="black"/>
                </a:solidFill>
              </a:rPr>
              <a:t>а) встретил на улице</a:t>
            </a:r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2427748" y="3645024"/>
            <a:ext cx="3584412" cy="914400"/>
          </a:xfrm>
          <a:prstGeom prst="round2Diag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prstClr val="black"/>
                </a:solidFill>
              </a:rPr>
              <a:t>б) написал </a:t>
            </a:r>
            <a:r>
              <a:rPr lang="ru-RU" sz="2400" b="1" dirty="0" smtClean="0">
                <a:solidFill>
                  <a:prstClr val="black"/>
                </a:solidFill>
              </a:rPr>
              <a:t>объявление, </a:t>
            </a:r>
            <a:r>
              <a:rPr lang="ru-RU" sz="2400" b="1" dirty="0">
                <a:solidFill>
                  <a:prstClr val="black"/>
                </a:solidFill>
              </a:rPr>
              <a:t>что ищет друзей</a:t>
            </a: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2427748" y="4797152"/>
            <a:ext cx="3584412" cy="914400"/>
          </a:xfrm>
          <a:prstGeom prst="round2Diag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prstClr val="black"/>
                </a:solidFill>
              </a:rPr>
              <a:t>в) выступил по радио с </a:t>
            </a:r>
            <a:r>
              <a:rPr lang="ru-RU" sz="2400" b="1" dirty="0" smtClean="0">
                <a:solidFill>
                  <a:prstClr val="black"/>
                </a:solidFill>
              </a:rPr>
              <a:t>объявлением</a:t>
            </a:r>
            <a:endParaRPr lang="ru-RU" sz="2400" b="1" dirty="0">
              <a:solidFill>
                <a:prstClr val="black"/>
              </a:solidFill>
            </a:endParaRPr>
          </a:p>
        </p:txBody>
      </p:sp>
      <p:sp>
        <p:nvSpPr>
          <p:cNvPr id="12" name="Стрелка вправо 11">
            <a:hlinkClick r:id="" action="ppaction://hlinkshowjump?jump=nextslide"/>
          </p:cNvPr>
          <p:cNvSpPr/>
          <p:nvPr/>
        </p:nvSpPr>
        <p:spPr>
          <a:xfrm>
            <a:off x="5292080" y="6199624"/>
            <a:ext cx="720080" cy="484632"/>
          </a:xfrm>
          <a:prstGeom prst="rightArrow">
            <a:avLst/>
          </a:prstGeom>
          <a:solidFill>
            <a:srgbClr val="0066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4123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837912" y="1052736"/>
            <a:ext cx="4750312" cy="1008112"/>
          </a:xfrm>
          <a:prstGeom prst="roundRect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6600"/>
                </a:solidFill>
              </a:rPr>
              <a:t>Продавец фруктов </a:t>
            </a:r>
            <a:r>
              <a:rPr lang="ru-RU" sz="2800" b="1" dirty="0" smtClean="0">
                <a:solidFill>
                  <a:srgbClr val="006600"/>
                </a:solidFill>
              </a:rPr>
              <a:t>нашёл </a:t>
            </a:r>
            <a:r>
              <a:rPr lang="ru-RU" sz="2800" b="1" dirty="0">
                <a:solidFill>
                  <a:srgbClr val="006600"/>
                </a:solidFill>
              </a:rPr>
              <a:t>Чебурашку в ящике </a:t>
            </a:r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2427748" y="2492896"/>
            <a:ext cx="3584412" cy="914400"/>
          </a:xfrm>
          <a:prstGeom prst="round2Diag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prstClr val="black"/>
                </a:solidFill>
              </a:rPr>
              <a:t>а) </a:t>
            </a:r>
            <a:r>
              <a:rPr lang="ru-RU" sz="2800" b="1" dirty="0" smtClean="0">
                <a:solidFill>
                  <a:prstClr val="black"/>
                </a:solidFill>
              </a:rPr>
              <a:t>с бананами</a:t>
            </a:r>
            <a:endParaRPr lang="ru-RU" sz="2800" b="1" dirty="0">
              <a:solidFill>
                <a:prstClr val="black"/>
              </a:solidFill>
            </a:endParaRPr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2427748" y="3645024"/>
            <a:ext cx="3584412" cy="914400"/>
          </a:xfrm>
          <a:prstGeom prst="round2Diag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prstClr val="black"/>
                </a:solidFill>
              </a:rPr>
              <a:t>б) </a:t>
            </a:r>
            <a:r>
              <a:rPr lang="ru-RU" sz="2800" b="1" dirty="0" smtClean="0">
                <a:solidFill>
                  <a:prstClr val="black"/>
                </a:solidFill>
              </a:rPr>
              <a:t>с апельсинами</a:t>
            </a:r>
            <a:endParaRPr lang="ru-RU" sz="2800" b="1" dirty="0">
              <a:solidFill>
                <a:prstClr val="black"/>
              </a:solidFill>
            </a:endParaRP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2427748" y="4797152"/>
            <a:ext cx="3584412" cy="914400"/>
          </a:xfrm>
          <a:prstGeom prst="round2Diag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prstClr val="black"/>
                </a:solidFill>
              </a:rPr>
              <a:t>в) </a:t>
            </a:r>
            <a:r>
              <a:rPr lang="ru-RU" sz="2800" b="1" dirty="0" smtClean="0">
                <a:solidFill>
                  <a:prstClr val="black"/>
                </a:solidFill>
              </a:rPr>
              <a:t>с яблоками</a:t>
            </a:r>
            <a:endParaRPr lang="ru-RU" sz="2800" b="1" dirty="0">
              <a:solidFill>
                <a:prstClr val="black"/>
              </a:solidFill>
            </a:endParaRPr>
          </a:p>
        </p:txBody>
      </p:sp>
      <p:sp>
        <p:nvSpPr>
          <p:cNvPr id="12" name="Стрелка вправо 11">
            <a:hlinkClick r:id="" action="ppaction://hlinkshowjump?jump=nextslide"/>
          </p:cNvPr>
          <p:cNvSpPr/>
          <p:nvPr/>
        </p:nvSpPr>
        <p:spPr>
          <a:xfrm>
            <a:off x="5292080" y="6199624"/>
            <a:ext cx="720080" cy="484632"/>
          </a:xfrm>
          <a:prstGeom prst="rightArrow">
            <a:avLst/>
          </a:prstGeom>
          <a:solidFill>
            <a:srgbClr val="0066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4799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837912" y="1052736"/>
            <a:ext cx="4750312" cy="1008112"/>
          </a:xfrm>
          <a:prstGeom prst="roundRect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6600"/>
                </a:solidFill>
              </a:rPr>
              <a:t>Где находился дом Чебурашки?</a:t>
            </a:r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2427748" y="2492896"/>
            <a:ext cx="3584412" cy="914400"/>
          </a:xfrm>
          <a:prstGeom prst="round2Diag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а) в коробке</a:t>
            </a:r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2427748" y="3645024"/>
            <a:ext cx="3584412" cy="914400"/>
          </a:xfrm>
          <a:prstGeom prst="round2Diag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б) в телефонной будке</a:t>
            </a: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2427748" y="4797152"/>
            <a:ext cx="3584412" cy="914400"/>
          </a:xfrm>
          <a:prstGeom prst="round2Diag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в) в магазине игрушек</a:t>
            </a:r>
          </a:p>
        </p:txBody>
      </p:sp>
      <p:sp>
        <p:nvSpPr>
          <p:cNvPr id="12" name="Стрелка вправо 11">
            <a:hlinkClick r:id="" action="ppaction://hlinkshowjump?jump=nextslide"/>
          </p:cNvPr>
          <p:cNvSpPr/>
          <p:nvPr/>
        </p:nvSpPr>
        <p:spPr>
          <a:xfrm>
            <a:off x="5292080" y="6199624"/>
            <a:ext cx="720080" cy="484632"/>
          </a:xfrm>
          <a:prstGeom prst="rightArrow">
            <a:avLst/>
          </a:prstGeom>
          <a:solidFill>
            <a:srgbClr val="0066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7725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</TotalTime>
  <Words>368</Words>
  <Application>Microsoft Office PowerPoint</Application>
  <PresentationFormat>Экран (4:3)</PresentationFormat>
  <Paragraphs>100</Paragraphs>
  <Slides>20</Slides>
  <Notes>0</Notes>
  <HiddenSlides>1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3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Викторина "Чебурашка и крокодил"</dc:title>
  <dc:creator>Анатольева Э.В.</dc:creator>
  <cp:lastModifiedBy>Пользователь</cp:lastModifiedBy>
  <cp:revision>23</cp:revision>
  <dcterms:created xsi:type="dcterms:W3CDTF">2015-04-21T13:45:40Z</dcterms:created>
  <dcterms:modified xsi:type="dcterms:W3CDTF">2020-04-27T15:21:43Z</dcterms:modified>
</cp:coreProperties>
</file>