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9" r:id="rId2"/>
    <p:sldId id="277" r:id="rId3"/>
    <p:sldId id="258" r:id="rId4"/>
    <p:sldId id="264" r:id="rId5"/>
    <p:sldId id="268" r:id="rId6"/>
    <p:sldId id="278" r:id="rId7"/>
    <p:sldId id="265" r:id="rId8"/>
    <p:sldId id="263" r:id="rId9"/>
    <p:sldId id="259" r:id="rId10"/>
    <p:sldId id="262" r:id="rId11"/>
    <p:sldId id="273" r:id="rId12"/>
    <p:sldId id="27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001C031C-C3A7-46B7-A921-BDE6D561ED8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>
              <a:extLst>
                <a:ext uri="{FF2B5EF4-FFF2-40B4-BE49-F238E27FC236}">
                  <a16:creationId xmlns="" xmlns:a16="http://schemas.microsoft.com/office/drawing/2014/main" id="{5E7D6BD0-5F79-4214-B5ED-28D6077C9E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>
              <a:extLst>
                <a:ext uri="{FF2B5EF4-FFF2-40B4-BE49-F238E27FC236}">
                  <a16:creationId xmlns="" xmlns:a16="http://schemas.microsoft.com/office/drawing/2014/main" id="{E34C65F0-2F69-4A25-85AE-7F8CB3F6C2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AD2BDF9-030E-4172-B48E-560BB0F29EE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33411ECE-89F4-4151-B496-D7BFE9D43AF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DDD2BD2B-6348-4A4F-8E73-8FDA7AABCF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42CBC9D2-65D2-486E-AAFA-8484B0575C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6275916E-AA3B-4114-8B71-BED15A2491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480454C9-F913-44E0-A28D-4F804319C0F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C97602B-A603-4A1A-8491-2AB21945CE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="" xmlns:a16="http://schemas.microsoft.com/office/drawing/2014/main" id="{90156206-AAD4-422D-9392-6A08A8CD14E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="" xmlns:a16="http://schemas.microsoft.com/office/drawing/2014/main" id="{2953809F-10CF-495C-9F26-19AD0D04BC6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595F3928-456C-4E7E-887A-195B3320714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B83D2C1-412E-4FE9-941F-206003AB88F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3C83762F-AAB6-4615-9C1F-ADCABC4B60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3C258CE-09DF-498C-98DC-AACB84EBA5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="" xmlns:a16="http://schemas.microsoft.com/office/drawing/2014/main" id="{1E2B0075-6270-43A3-AC3D-70D7080DC6A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="" xmlns:a16="http://schemas.microsoft.com/office/drawing/2014/main" id="{5BA1C3C4-D8C8-41DD-B210-4207A8C7C8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>
              <a:extLst>
                <a:ext uri="{FF2B5EF4-FFF2-40B4-BE49-F238E27FC236}">
                  <a16:creationId xmlns="" xmlns:a16="http://schemas.microsoft.com/office/drawing/2014/main" id="{EE8BC504-F5DC-4AA5-BF12-AF470BB314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9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>
            <a:extLst>
              <a:ext uri="{FF2B5EF4-FFF2-40B4-BE49-F238E27FC236}">
                <a16:creationId xmlns="" xmlns:a16="http://schemas.microsoft.com/office/drawing/2014/main" id="{EA988D9A-0578-423D-8899-9E7E1092A3C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>
            <a:extLst>
              <a:ext uri="{FF2B5EF4-FFF2-40B4-BE49-F238E27FC236}">
                <a16:creationId xmlns="" xmlns:a16="http://schemas.microsoft.com/office/drawing/2014/main" id="{829357B8-036E-4C67-8E34-A319F2A832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>
            <a:extLst>
              <a:ext uri="{FF2B5EF4-FFF2-40B4-BE49-F238E27FC236}">
                <a16:creationId xmlns="" xmlns:a16="http://schemas.microsoft.com/office/drawing/2014/main" id="{CDEE68AE-0ED8-4BEE-A0CE-87D9338CE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A6E97-3420-4EA1-88D8-F3CFFDF0A6C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371020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="" xmlns:a16="http://schemas.microsoft.com/office/drawing/2014/main" id="{3D440436-5EC9-4626-99EB-4A89B5D06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>
            <a:extLst>
              <a:ext uri="{FF2B5EF4-FFF2-40B4-BE49-F238E27FC236}">
                <a16:creationId xmlns="" xmlns:a16="http://schemas.microsoft.com/office/drawing/2014/main" id="{2AA437D9-3B83-4E70-ABD0-2C4C30FCED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>
            <a:extLst>
              <a:ext uri="{FF2B5EF4-FFF2-40B4-BE49-F238E27FC236}">
                <a16:creationId xmlns="" xmlns:a16="http://schemas.microsoft.com/office/drawing/2014/main" id="{C5C1F1E7-C623-44D6-A1BF-8FA747184B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0CACE-93D1-4ED3-8920-5CEFA9C9699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34737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="" xmlns:a16="http://schemas.microsoft.com/office/drawing/2014/main" id="{BFD43377-4E87-473F-BEFC-1C7AA3BF1C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>
            <a:extLst>
              <a:ext uri="{FF2B5EF4-FFF2-40B4-BE49-F238E27FC236}">
                <a16:creationId xmlns="" xmlns:a16="http://schemas.microsoft.com/office/drawing/2014/main" id="{6874B805-D6FA-46C1-923A-14179D194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>
            <a:extLst>
              <a:ext uri="{FF2B5EF4-FFF2-40B4-BE49-F238E27FC236}">
                <a16:creationId xmlns="" xmlns:a16="http://schemas.microsoft.com/office/drawing/2014/main" id="{74F138D5-E5E9-4AC8-8D6A-8C4BE66FF7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B656F4-0942-48F0-A4EB-052C6BF87B7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999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="" xmlns:a16="http://schemas.microsoft.com/office/drawing/2014/main" id="{48794F8A-4BD1-45F3-877D-400B4C185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>
            <a:extLst>
              <a:ext uri="{FF2B5EF4-FFF2-40B4-BE49-F238E27FC236}">
                <a16:creationId xmlns="" xmlns:a16="http://schemas.microsoft.com/office/drawing/2014/main" id="{3E2E8AF7-2D56-4E06-90A5-31588553D2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>
            <a:extLst>
              <a:ext uri="{FF2B5EF4-FFF2-40B4-BE49-F238E27FC236}">
                <a16:creationId xmlns="" xmlns:a16="http://schemas.microsoft.com/office/drawing/2014/main" id="{A850BF64-58C6-4AB2-9868-55DBF9AEFF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24562-01C2-47D2-B055-C2D96CF494D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327189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3">
            <a:extLst>
              <a:ext uri="{FF2B5EF4-FFF2-40B4-BE49-F238E27FC236}">
                <a16:creationId xmlns="" xmlns:a16="http://schemas.microsoft.com/office/drawing/2014/main" id="{DAABFE4E-3BC3-45A4-8BAD-7591FBDD2F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>
            <a:extLst>
              <a:ext uri="{FF2B5EF4-FFF2-40B4-BE49-F238E27FC236}">
                <a16:creationId xmlns="" xmlns:a16="http://schemas.microsoft.com/office/drawing/2014/main" id="{074AEEF6-40E5-4637-8F3A-5DC73E6D4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>
            <a:extLst>
              <a:ext uri="{FF2B5EF4-FFF2-40B4-BE49-F238E27FC236}">
                <a16:creationId xmlns="" xmlns:a16="http://schemas.microsoft.com/office/drawing/2014/main" id="{D406223B-BD48-43F8-B4D4-3080105DFD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4E69B-93F2-4C19-AEF4-CB8B8DC5E71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262072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="" xmlns:a16="http://schemas.microsoft.com/office/drawing/2014/main" id="{A069EC5D-8A47-47A6-8E7B-AF2641B022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>
            <a:extLst>
              <a:ext uri="{FF2B5EF4-FFF2-40B4-BE49-F238E27FC236}">
                <a16:creationId xmlns="" xmlns:a16="http://schemas.microsoft.com/office/drawing/2014/main" id="{AB87B5BD-D366-429D-8195-24028A6C09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>
            <a:extLst>
              <a:ext uri="{FF2B5EF4-FFF2-40B4-BE49-F238E27FC236}">
                <a16:creationId xmlns="" xmlns:a16="http://schemas.microsoft.com/office/drawing/2014/main" id="{A2249CEC-E79A-417F-AAC0-F523217F21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1F6C3A-33AA-41A4-86E1-F57E9B3C5E6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299260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="" xmlns:a16="http://schemas.microsoft.com/office/drawing/2014/main" id="{E96470BE-F06E-4556-A717-CB1B60766B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>
            <a:extLst>
              <a:ext uri="{FF2B5EF4-FFF2-40B4-BE49-F238E27FC236}">
                <a16:creationId xmlns="" xmlns:a16="http://schemas.microsoft.com/office/drawing/2014/main" id="{3B6FB674-D39C-4C4B-B9E1-11310697E7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>
            <a:extLst>
              <a:ext uri="{FF2B5EF4-FFF2-40B4-BE49-F238E27FC236}">
                <a16:creationId xmlns="" xmlns:a16="http://schemas.microsoft.com/office/drawing/2014/main" id="{B7FCCFB9-C66C-4CF1-90C8-1B7B00AEF4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A77E5-BC57-4654-ACA9-6E1602C5EC5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313952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3">
            <a:extLst>
              <a:ext uri="{FF2B5EF4-FFF2-40B4-BE49-F238E27FC236}">
                <a16:creationId xmlns="" xmlns:a16="http://schemas.microsoft.com/office/drawing/2014/main" id="{F42452DA-681D-4FCD-94C9-0B9BCB571B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>
            <a:extLst>
              <a:ext uri="{FF2B5EF4-FFF2-40B4-BE49-F238E27FC236}">
                <a16:creationId xmlns="" xmlns:a16="http://schemas.microsoft.com/office/drawing/2014/main" id="{07D00ADF-3FBE-4ADB-8CA4-728DD9FBC0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>
            <a:extLst>
              <a:ext uri="{FF2B5EF4-FFF2-40B4-BE49-F238E27FC236}">
                <a16:creationId xmlns="" xmlns:a16="http://schemas.microsoft.com/office/drawing/2014/main" id="{B8F23C7F-4E4B-466D-B109-76F09874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865BA-3628-4AA3-856D-0DBC3908B11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349957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="" xmlns:a16="http://schemas.microsoft.com/office/drawing/2014/main" id="{252E1904-5862-4CED-8592-A600332F94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>
            <a:extLst>
              <a:ext uri="{FF2B5EF4-FFF2-40B4-BE49-F238E27FC236}">
                <a16:creationId xmlns="" xmlns:a16="http://schemas.microsoft.com/office/drawing/2014/main" id="{53B20625-D8AF-4E98-A1CE-E94E2E19AE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>
            <a:extLst>
              <a:ext uri="{FF2B5EF4-FFF2-40B4-BE49-F238E27FC236}">
                <a16:creationId xmlns="" xmlns:a16="http://schemas.microsoft.com/office/drawing/2014/main" id="{560EA0C6-B781-48B2-8E4D-B01A4D5937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8ED1D-56D3-4346-AECF-4A2CE031595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55819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="" xmlns:a16="http://schemas.microsoft.com/office/drawing/2014/main" id="{278942B6-7D33-43DC-9F87-104EC06F4F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>
            <a:extLst>
              <a:ext uri="{FF2B5EF4-FFF2-40B4-BE49-F238E27FC236}">
                <a16:creationId xmlns="" xmlns:a16="http://schemas.microsoft.com/office/drawing/2014/main" id="{37E74346-7737-47E5-B6C4-B98430F3B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>
            <a:extLst>
              <a:ext uri="{FF2B5EF4-FFF2-40B4-BE49-F238E27FC236}">
                <a16:creationId xmlns="" xmlns:a16="http://schemas.microsoft.com/office/drawing/2014/main" id="{DABA5E10-4C87-4F72-A10B-9672CBCA8A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BF81A-DFBF-44A0-AD46-8CC87AE3FEB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51789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="" xmlns:a16="http://schemas.microsoft.com/office/drawing/2014/main" id="{72377C9C-61E0-4390-A334-55D147A8AC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>
            <a:extLst>
              <a:ext uri="{FF2B5EF4-FFF2-40B4-BE49-F238E27FC236}">
                <a16:creationId xmlns="" xmlns:a16="http://schemas.microsoft.com/office/drawing/2014/main" id="{1DF07109-7C25-40F2-B005-D8170F69E3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>
            <a:extLst>
              <a:ext uri="{FF2B5EF4-FFF2-40B4-BE49-F238E27FC236}">
                <a16:creationId xmlns="" xmlns:a16="http://schemas.microsoft.com/office/drawing/2014/main" id="{ABB8413A-97A4-4DF5-8849-F1472CF171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71487-F439-428B-86E0-BF603ECD00F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367700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="" xmlns:a16="http://schemas.microsoft.com/office/drawing/2014/main" id="{91736A1B-D41E-496C-9BED-D54131553F3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3555" name="Freeform 3">
              <a:extLst>
                <a:ext uri="{FF2B5EF4-FFF2-40B4-BE49-F238E27FC236}">
                  <a16:creationId xmlns="" xmlns:a16="http://schemas.microsoft.com/office/drawing/2014/main" id="{5CAB1CA3-24DD-4AFB-B3CB-D6E6FD1CAC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="" xmlns:a16="http://schemas.microsoft.com/office/drawing/2014/main" id="{A19E5BA1-451C-4222-892A-19B59CCC016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>
              <a:extLst>
                <a:ext uri="{FF2B5EF4-FFF2-40B4-BE49-F238E27FC236}">
                  <a16:creationId xmlns="" xmlns:a16="http://schemas.microsoft.com/office/drawing/2014/main" id="{ABDBC3D7-0202-4D5A-9586-C2D43193203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>
              <a:extLst>
                <a:ext uri="{FF2B5EF4-FFF2-40B4-BE49-F238E27FC236}">
                  <a16:creationId xmlns="" xmlns:a16="http://schemas.microsoft.com/office/drawing/2014/main" id="{2AC2986A-5810-42F8-B7A8-E029E7A2A64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>
              <a:extLst>
                <a:ext uri="{FF2B5EF4-FFF2-40B4-BE49-F238E27FC236}">
                  <a16:creationId xmlns="" xmlns:a16="http://schemas.microsoft.com/office/drawing/2014/main" id="{60AF0027-2BD0-4110-B7B7-525DBACDD6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>
              <a:extLst>
                <a:ext uri="{FF2B5EF4-FFF2-40B4-BE49-F238E27FC236}">
                  <a16:creationId xmlns="" xmlns:a16="http://schemas.microsoft.com/office/drawing/2014/main" id="{A9AE30D9-086E-42BA-B857-F2EFC5F0362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>
              <a:extLst>
                <a:ext uri="{FF2B5EF4-FFF2-40B4-BE49-F238E27FC236}">
                  <a16:creationId xmlns="" xmlns:a16="http://schemas.microsoft.com/office/drawing/2014/main" id="{7ED599DA-8C8A-4827-814E-DBE704689EF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>
              <a:extLst>
                <a:ext uri="{FF2B5EF4-FFF2-40B4-BE49-F238E27FC236}">
                  <a16:creationId xmlns="" xmlns:a16="http://schemas.microsoft.com/office/drawing/2014/main" id="{3D43E97F-EE37-4358-9C1C-1F167577C9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>
              <a:extLst>
                <a:ext uri="{FF2B5EF4-FFF2-40B4-BE49-F238E27FC236}">
                  <a16:creationId xmlns="" xmlns:a16="http://schemas.microsoft.com/office/drawing/2014/main" id="{B46222B5-9DE3-42DB-B382-48727F2996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2">
              <a:extLst>
                <a:ext uri="{FF2B5EF4-FFF2-40B4-BE49-F238E27FC236}">
                  <a16:creationId xmlns="" xmlns:a16="http://schemas.microsoft.com/office/drawing/2014/main" id="{BA9B30BA-21D8-4DE9-9241-6BE6155F138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2" name="Rectangle 13">
              <a:extLst>
                <a:ext uri="{FF2B5EF4-FFF2-40B4-BE49-F238E27FC236}">
                  <a16:creationId xmlns="" xmlns:a16="http://schemas.microsoft.com/office/drawing/2014/main" id="{86AC64AE-EE6E-45AD-AAB2-981D4AC245C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566" name="Freeform 14">
              <a:extLst>
                <a:ext uri="{FF2B5EF4-FFF2-40B4-BE49-F238E27FC236}">
                  <a16:creationId xmlns="" xmlns:a16="http://schemas.microsoft.com/office/drawing/2014/main" id="{E9E1C282-6186-4DFA-825B-39C197610AC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7" name="Freeform 15">
              <a:extLst>
                <a:ext uri="{FF2B5EF4-FFF2-40B4-BE49-F238E27FC236}">
                  <a16:creationId xmlns="" xmlns:a16="http://schemas.microsoft.com/office/drawing/2014/main" id="{23599BBF-706B-45E1-858F-94DB8AA8365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8" name="Freeform 16">
              <a:extLst>
                <a:ext uri="{FF2B5EF4-FFF2-40B4-BE49-F238E27FC236}">
                  <a16:creationId xmlns="" xmlns:a16="http://schemas.microsoft.com/office/drawing/2014/main" id="{1DD0DED2-687D-46D2-909A-C61868DE19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17">
              <a:extLst>
                <a:ext uri="{FF2B5EF4-FFF2-40B4-BE49-F238E27FC236}">
                  <a16:creationId xmlns="" xmlns:a16="http://schemas.microsoft.com/office/drawing/2014/main" id="{4E0CABD9-0021-4965-83A2-60C31B1AFC2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8">
              <a:extLst>
                <a:ext uri="{FF2B5EF4-FFF2-40B4-BE49-F238E27FC236}">
                  <a16:creationId xmlns="" xmlns:a16="http://schemas.microsoft.com/office/drawing/2014/main" id="{9351D0E8-F560-4282-897F-D736403DDA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19">
              <a:extLst>
                <a:ext uri="{FF2B5EF4-FFF2-40B4-BE49-F238E27FC236}">
                  <a16:creationId xmlns="" xmlns:a16="http://schemas.microsoft.com/office/drawing/2014/main" id="{DCFD6034-934F-4679-9A3D-1C25442DEF6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20">
              <a:extLst>
                <a:ext uri="{FF2B5EF4-FFF2-40B4-BE49-F238E27FC236}">
                  <a16:creationId xmlns="" xmlns:a16="http://schemas.microsoft.com/office/drawing/2014/main" id="{90E1B4E8-A0F8-462E-8997-F63C643B2E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3" name="Rectangle 21">
            <a:extLst>
              <a:ext uri="{FF2B5EF4-FFF2-40B4-BE49-F238E27FC236}">
                <a16:creationId xmlns="" xmlns:a16="http://schemas.microsoft.com/office/drawing/2014/main" id="{9F60E447-D9BE-4722-81D4-87CED966D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3574" name="Rectangle 22">
            <a:extLst>
              <a:ext uri="{FF2B5EF4-FFF2-40B4-BE49-F238E27FC236}">
                <a16:creationId xmlns="" xmlns:a16="http://schemas.microsoft.com/office/drawing/2014/main" id="{CAE1BF14-F691-444D-AAE5-7AF5E0212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575" name="Rectangle 23">
            <a:extLst>
              <a:ext uri="{FF2B5EF4-FFF2-40B4-BE49-F238E27FC236}">
                <a16:creationId xmlns="" xmlns:a16="http://schemas.microsoft.com/office/drawing/2014/main" id="{577FAF8F-1E53-4BF6-9A8E-3AD81524AB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76" name="Rectangle 24">
            <a:extLst>
              <a:ext uri="{FF2B5EF4-FFF2-40B4-BE49-F238E27FC236}">
                <a16:creationId xmlns="" xmlns:a16="http://schemas.microsoft.com/office/drawing/2014/main" id="{764365A6-FDC6-4C6C-9D9B-D4B8EBFD12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77" name="Rectangle 25">
            <a:extLst>
              <a:ext uri="{FF2B5EF4-FFF2-40B4-BE49-F238E27FC236}">
                <a16:creationId xmlns="" xmlns:a16="http://schemas.microsoft.com/office/drawing/2014/main" id="{D0538F5F-5212-49B8-9BFF-F83C4BA86D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2F2AB44-C458-4D1A-A08B-C74C8BEDA5A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>
            <a:extLst>
              <a:ext uri="{FF2B5EF4-FFF2-40B4-BE49-F238E27FC236}">
                <a16:creationId xmlns="" xmlns:a16="http://schemas.microsoft.com/office/drawing/2014/main" id="{1DB8218C-06E0-44AA-B873-5B0BF72979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="" xmlns:a16="http://schemas.microsoft.com/office/drawing/2014/main" id="{9CC51A3A-532D-45D5-B13E-AB3BF39EC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3933056"/>
            <a:ext cx="828092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В нашей стране более 35 миллионов детей, из которых </a:t>
            </a:r>
            <a:endParaRPr lang="ru-RU" altLang="ru-RU" sz="24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smtClean="0"/>
              <a:t>по-настоящему здоровыми </a:t>
            </a:r>
            <a:r>
              <a:rPr lang="ru-RU" altLang="ru-RU" sz="2400" dirty="0"/>
              <a:t>можно назвать только 12%. </a:t>
            </a:r>
            <a:endParaRPr lang="ru-RU" altLang="ru-RU" sz="24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smtClean="0"/>
              <a:t>За </a:t>
            </a:r>
            <a:r>
              <a:rPr lang="ru-RU" altLang="ru-RU" sz="2400" dirty="0"/>
              <a:t>последнее десятилетие </a:t>
            </a:r>
            <a:r>
              <a:rPr lang="ru-RU" altLang="ru-RU" sz="2400" dirty="0" smtClean="0"/>
              <a:t>по </a:t>
            </a:r>
            <a:r>
              <a:rPr lang="ru-RU" altLang="ru-RU" sz="2400" dirty="0"/>
              <a:t>статистике Минздрава РФ, на </a:t>
            </a:r>
            <a:r>
              <a:rPr lang="ru-RU" altLang="ru-RU" sz="2400" dirty="0" smtClean="0"/>
              <a:t>четверть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smtClean="0"/>
              <a:t> </a:t>
            </a:r>
            <a:r>
              <a:rPr lang="ru-RU" altLang="ru-RU" sz="2400" dirty="0"/>
              <a:t>увеличилось </a:t>
            </a:r>
            <a:r>
              <a:rPr lang="ru-RU" altLang="ru-RU" sz="2400" dirty="0" smtClean="0"/>
              <a:t>количество детей </a:t>
            </a:r>
            <a:r>
              <a:rPr lang="ru-RU" altLang="ru-RU" sz="2400" dirty="0"/>
              <a:t>имеющих различные психические </a:t>
            </a:r>
            <a:endParaRPr lang="ru-RU" altLang="ru-RU" sz="24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smtClean="0"/>
              <a:t>расстройства</a:t>
            </a:r>
            <a:r>
              <a:rPr lang="ru-RU" altLang="ru-RU" sz="2400" dirty="0"/>
              <a:t>, благодаря </a:t>
            </a:r>
            <a:r>
              <a:rPr lang="ru-RU" altLang="ru-RU" sz="2400" dirty="0" smtClean="0"/>
              <a:t>чему </a:t>
            </a:r>
            <a:r>
              <a:rPr lang="ru-RU" altLang="ru-RU" sz="2400" dirty="0"/>
              <a:t>участились случаи суицида, </a:t>
            </a:r>
            <a:endParaRPr lang="ru-RU" altLang="ru-RU" sz="24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smtClean="0"/>
              <a:t>неконтролируемой </a:t>
            </a:r>
            <a:r>
              <a:rPr lang="ru-RU" altLang="ru-RU" sz="2400" dirty="0"/>
              <a:t>агрессии и </a:t>
            </a:r>
            <a:r>
              <a:rPr lang="ru-RU" altLang="ru-RU" sz="2400" dirty="0" smtClean="0"/>
              <a:t>вандализма</a:t>
            </a:r>
            <a:r>
              <a:rPr lang="ru-RU" altLang="ru-RU" sz="2400" dirty="0"/>
              <a:t>. Только в Москве </a:t>
            </a:r>
            <a:endParaRPr lang="ru-RU" altLang="ru-RU" sz="24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smtClean="0"/>
              <a:t>ежедневно </a:t>
            </a:r>
            <a:r>
              <a:rPr lang="ru-RU" altLang="ru-RU" sz="2400" dirty="0"/>
              <a:t>подростками совершаются </a:t>
            </a:r>
            <a:r>
              <a:rPr lang="ru-RU" altLang="ru-RU" sz="2400" dirty="0" smtClean="0"/>
              <a:t>попытки </a:t>
            </a:r>
            <a:r>
              <a:rPr lang="ru-RU" altLang="ru-RU" sz="2400" dirty="0"/>
              <a:t>самоубийства.</a:t>
            </a:r>
          </a:p>
        </p:txBody>
      </p:sp>
      <p:pic>
        <p:nvPicPr>
          <p:cNvPr id="12291" name="Picture 6" descr="Врач и ребёнок 2">
            <a:extLst>
              <a:ext uri="{FF2B5EF4-FFF2-40B4-BE49-F238E27FC236}">
                <a16:creationId xmlns="" xmlns:a16="http://schemas.microsoft.com/office/drawing/2014/main" id="{9409A1A6-B1FD-4A70-8CF2-ACD111E17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9769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="" xmlns:a16="http://schemas.microsoft.com/office/drawing/2014/main" id="{DA8788EA-394B-4F0F-9AF0-28E9506C5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3016"/>
            <a:ext cx="89644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Существует свод всех программ и законов, адресованных детям –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Ювенальная юстиция. По правилам в конфликте между ребенком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и его родителями должны разбираться государственные служащие,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специалисты, которые будут стоять на защите прав детей во всех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детских учреждениях. Благодаря чему, каждый ребенок должен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иметь возможность поделиться с таким человеком своей проблемой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и получить поддержку и помощь.</a:t>
            </a:r>
          </a:p>
        </p:txBody>
      </p:sp>
      <p:pic>
        <p:nvPicPr>
          <p:cNvPr id="13315" name="Picture 7" descr="28948_2009041029">
            <a:extLst>
              <a:ext uri="{FF2B5EF4-FFF2-40B4-BE49-F238E27FC236}">
                <a16:creationId xmlns="" xmlns:a16="http://schemas.microsoft.com/office/drawing/2014/main" id="{D498CA8D-D733-430D-91F8-D951A9819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41788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Молоток">
            <a:extLst>
              <a:ext uri="{FF2B5EF4-FFF2-40B4-BE49-F238E27FC236}">
                <a16:creationId xmlns="" xmlns:a16="http://schemas.microsoft.com/office/drawing/2014/main" id="{DEE2C972-22BC-4740-94E2-1B6BF3968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887787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5">
            <a:extLst>
              <a:ext uri="{FF2B5EF4-FFF2-40B4-BE49-F238E27FC236}">
                <a16:creationId xmlns="" xmlns:a16="http://schemas.microsoft.com/office/drawing/2014/main" id="{F22DCF36-C2E9-4810-B828-70606821DC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536" y="1196752"/>
            <a:ext cx="8280920" cy="4248472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z-Cyrl-AZ" sz="2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Каждый из нас должен помнить, </a:t>
            </a:r>
          </a:p>
          <a:p>
            <a:pPr algn="ctr"/>
            <a:r>
              <a:rPr lang="az-Cyrl-AZ" sz="2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что детство должно быть у каждого ребенка, </a:t>
            </a:r>
          </a:p>
          <a:p>
            <a:pPr algn="ctr"/>
            <a:r>
              <a:rPr lang="az-Cyrl-AZ" sz="2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и каждый ребенок заслуживает</a:t>
            </a:r>
          </a:p>
          <a:p>
            <a:pPr algn="ctr"/>
            <a:r>
              <a:rPr lang="az-Cyrl-AZ" sz="2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любви и бережного к себе отношения.</a:t>
            </a:r>
            <a:endParaRPr lang="en-US" sz="2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="" xmlns:a16="http://schemas.microsoft.com/office/drawing/2014/main" id="{EEFF2279-531E-45CD-8D42-13003ECC5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97152"/>
            <a:ext cx="85693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Каждый год во всем мире отмечается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Международный день детей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который и в нашей стране празднуется в первый день лета – 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 июня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и называется </a:t>
            </a: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Днем защиты детей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Такое название связано с тем, что детство каждого ребенка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должно</a:t>
            </a:r>
          </a:p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быть под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защитой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– защитой прав, здоровья и жизни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подрастающего</a:t>
            </a:r>
          </a:p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поколения.</a:t>
            </a:r>
          </a:p>
        </p:txBody>
      </p:sp>
      <p:pic>
        <p:nvPicPr>
          <p:cNvPr id="4099" name="Picture 4" descr="dev-schariki">
            <a:extLst>
              <a:ext uri="{FF2B5EF4-FFF2-40B4-BE49-F238E27FC236}">
                <a16:creationId xmlns="" xmlns:a16="http://schemas.microsoft.com/office/drawing/2014/main" id="{A38840D7-5521-4004-AB8B-39D35923C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6672"/>
            <a:ext cx="18446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p11_1">
            <a:extLst>
              <a:ext uri="{FF2B5EF4-FFF2-40B4-BE49-F238E27FC236}">
                <a16:creationId xmlns="" xmlns:a16="http://schemas.microsoft.com/office/drawing/2014/main" id="{978B8609-A442-47EC-9265-13E64EFF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119812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9" descr="Дети 3">
            <a:extLst>
              <a:ext uri="{FF2B5EF4-FFF2-40B4-BE49-F238E27FC236}">
                <a16:creationId xmlns="" xmlns:a16="http://schemas.microsoft.com/office/drawing/2014/main" id="{B747B812-8468-4236-A4FD-71E5B1AE9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75252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0072" y="188640"/>
            <a:ext cx="37444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Международный день детей –один из самых старых международных</a:t>
            </a: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>
              <a:defRPr/>
            </a:pP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праздников.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Решение о его проведении было принято в 1925 году на </a:t>
            </a:r>
            <a:endParaRPr lang="en-US" sz="28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0">
              <a:defRPr/>
            </a:pP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Всемирной конференции, посвященной вопросам благополучия детей, в Женеве.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="" xmlns:a16="http://schemas.microsoft.com/office/drawing/2014/main" id="{3AE40E39-5B4C-4AB9-954C-C6CDACB3D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4437112"/>
            <a:ext cx="8901112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Точно не известно, почему этот детский праздник было решено </a:t>
            </a:r>
            <a:endParaRPr lang="ru-RU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отмечать именно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 июня.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 одной из версий, в 1925 году </a:t>
            </a:r>
            <a:endParaRPr lang="ru-RU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Генеральный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консул Китая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Сан-Франциско собрал группу </a:t>
            </a:r>
            <a:endParaRPr lang="ru-RU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китайских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детей-сирот и устроил для них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празднование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Дуань-у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цзе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(Фестиваля лодок-драконов), дата которого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как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раз </a:t>
            </a:r>
            <a:endParaRPr lang="ru-RU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пришлась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на 1 июня.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счастливой случайности, день совпал и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со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временем проведения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детской» конференцией в Женеве.</a:t>
            </a:r>
            <a:endParaRPr lang="ru-RU" sz="2400" dirty="0"/>
          </a:p>
        </p:txBody>
      </p:sp>
      <p:pic>
        <p:nvPicPr>
          <p:cNvPr id="6147" name="Рисунок 1">
            <a:extLst>
              <a:ext uri="{FF2B5EF4-FFF2-40B4-BE49-F238E27FC236}">
                <a16:creationId xmlns="" xmlns:a16="http://schemas.microsoft.com/office/drawing/2014/main" id="{15EC84FA-8AF5-4F53-B99E-F37194AAD8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136904" cy="403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6" descr="47303286652551055796">
            <a:extLst>
              <a:ext uri="{FF2B5EF4-FFF2-40B4-BE49-F238E27FC236}">
                <a16:creationId xmlns="" xmlns:a16="http://schemas.microsoft.com/office/drawing/2014/main" id="{3A0D5E81-35B7-41DC-95CC-1188B58C6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32137"/>
            <a:ext cx="4968875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16632"/>
            <a:ext cx="88204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История этого праздника уходит в послевоенное время. </a:t>
            </a:r>
          </a:p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 ноябре 1949 году в Париже состоялся конгресс женщин, на котором 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была произнесена клятва о безустанной борьбе за обеспечение прочного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мира как единственной гарантии счастья детей. 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Через год, в 1950 году 1 июня был проведен первый Международный 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день защиты детей.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После чего, каждый год в этот первый летний 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день стал проводиться праздник в честь подрастающего поколения.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1">
            <a:extLst>
              <a:ext uri="{FF2B5EF4-FFF2-40B4-BE49-F238E27FC236}">
                <a16:creationId xmlns="" xmlns:a16="http://schemas.microsoft.com/office/drawing/2014/main" id="{BC1625EA-5BF5-4D51-9856-2467D62874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93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B99623A-A9D5-481B-96E3-81E537636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29200"/>
            <a:ext cx="889248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День защиты детей широко празднуется во многих странах мира.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 этот день, в первый день лета, организуются праздничные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мероприятия в скверах, парках и учреждениях образования и </a:t>
            </a:r>
            <a:endParaRPr lang="ru-RU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культуры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001238-02">
            <a:extLst>
              <a:ext uri="{FF2B5EF4-FFF2-40B4-BE49-F238E27FC236}">
                <a16:creationId xmlns="" xmlns:a16="http://schemas.microsoft.com/office/drawing/2014/main" id="{4F234EFF-0876-4929-91F5-835F3AF8D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8163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68">
            <a:extLst>
              <a:ext uri="{FF2B5EF4-FFF2-40B4-BE49-F238E27FC236}">
                <a16:creationId xmlns="" xmlns:a16="http://schemas.microsoft.com/office/drawing/2014/main" id="{0BDEE48E-A4D7-4403-B7A0-E3B31F49D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07816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>
            <a:extLst>
              <a:ext uri="{FF2B5EF4-FFF2-40B4-BE49-F238E27FC236}">
                <a16:creationId xmlns="" xmlns:a16="http://schemas.microsoft.com/office/drawing/2014/main" id="{2AED7FF1-FDE4-4CEA-973C-36B9136C7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260648"/>
            <a:ext cx="460851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 Международного дня детей есть флаг. </a:t>
            </a:r>
            <a:b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На зеленом фоне, символизирующем рост, </a:t>
            </a:r>
          </a:p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гармонию, свежесть и плодородие, </a:t>
            </a:r>
          </a:p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вокруг знака Земли размещены </a:t>
            </a:r>
          </a:p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стилизованные фигурки - красная, </a:t>
            </a:r>
          </a:p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желтая, синяя, белая и черная.</a:t>
            </a:r>
          </a:p>
        </p:txBody>
      </p:sp>
      <p:sp>
        <p:nvSpPr>
          <p:cNvPr id="11275" name="Rectangle 11">
            <a:extLst>
              <a:ext uri="{FF2B5EF4-FFF2-40B4-BE49-F238E27FC236}">
                <a16:creationId xmlns="" xmlns:a16="http://schemas.microsoft.com/office/drawing/2014/main" id="{939C1FBE-A30C-41D7-A134-D3314A6A6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157788"/>
            <a:ext cx="439261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Эти человеческие фигурки символизируют</a:t>
            </a:r>
          </a:p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разнообразие и терпимость. Знак Земли,</a:t>
            </a:r>
          </a:p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размещенный в центре, -это символ нашего</a:t>
            </a:r>
          </a:p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общего дома.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8" descr="Права 10">
            <a:extLst>
              <a:ext uri="{FF2B5EF4-FFF2-40B4-BE49-F238E27FC236}">
                <a16:creationId xmlns="" xmlns:a16="http://schemas.microsoft.com/office/drawing/2014/main" id="{75BDB829-3282-4BC5-9447-329F1869A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3887788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Конвенция">
            <a:extLst>
              <a:ext uri="{FF2B5EF4-FFF2-40B4-BE49-F238E27FC236}">
                <a16:creationId xmlns="" xmlns:a16="http://schemas.microsoft.com/office/drawing/2014/main" id="{40C812B8-1D9E-4BA2-A43E-786BAC8F4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175125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332656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День защиты детей - это не только один из самых радостных </a:t>
            </a:r>
          </a:p>
          <a:p>
            <a:pPr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Праздников для детей, но и напоминание взрослым о том, что </a:t>
            </a:r>
          </a:p>
          <a:p>
            <a:pPr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дети нуждаются в их постоянной заботе и защите и что взрослые </a:t>
            </a:r>
          </a:p>
          <a:p>
            <a:pPr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несут ответственность за них.</a:t>
            </a:r>
            <a:endParaRPr lang="ru-RU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="" xmlns:a16="http://schemas.microsoft.com/office/drawing/2014/main" id="{F47E87D6-768E-4AC0-8BE5-3B0C9F21E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797425"/>
            <a:ext cx="7848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Это прекрасный повод для мобилизации мировой общественности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в борьбе за сохранение здоровья подрастающего поколения, за равные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права на получение образования и воспитания, за сохранение мирного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неба над каждым ребенком.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Уважение и соблюдение прав ребенка – залог формирования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благополучного, гуманного и справедливого общества.</a:t>
            </a:r>
          </a:p>
        </p:txBody>
      </p:sp>
      <p:pic>
        <p:nvPicPr>
          <p:cNvPr id="11267" name="Picture 9" descr="Права 2">
            <a:extLst>
              <a:ext uri="{FF2B5EF4-FFF2-40B4-BE49-F238E27FC236}">
                <a16:creationId xmlns="" xmlns:a16="http://schemas.microsoft.com/office/drawing/2014/main" id="{A5824BEE-1E02-4BCF-A963-BF0732274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781300"/>
            <a:ext cx="269875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2" descr="Права 4">
            <a:extLst>
              <a:ext uri="{FF2B5EF4-FFF2-40B4-BE49-F238E27FC236}">
                <a16:creationId xmlns="" xmlns:a16="http://schemas.microsoft.com/office/drawing/2014/main" id="{B7FBBA87-F089-4BC2-B214-7B3707DA8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5985">
            <a:off x="250825" y="2708275"/>
            <a:ext cx="270033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3" descr="Права 5">
            <a:extLst>
              <a:ext uri="{FF2B5EF4-FFF2-40B4-BE49-F238E27FC236}">
                <a16:creationId xmlns="" xmlns:a16="http://schemas.microsoft.com/office/drawing/2014/main" id="{3A9327EC-3670-4C55-9A04-38C25BD0A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164">
            <a:off x="2700338" y="2781300"/>
            <a:ext cx="272415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5">
            <a:extLst>
              <a:ext uri="{FF2B5EF4-FFF2-40B4-BE49-F238E27FC236}">
                <a16:creationId xmlns="" xmlns:a16="http://schemas.microsoft.com/office/drawing/2014/main" id="{DF7FF009-EC9A-4E51-B401-AAEF6F5D9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4813"/>
            <a:ext cx="37433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               ДОКУМЕНТЫ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      ПО ПРАВАМ РЕБЁНКА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2000" dirty="0"/>
              <a:t> Декларация прав ребёнка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2000" dirty="0"/>
              <a:t> Конвенция о правах ребёнка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2000" dirty="0"/>
              <a:t> Семейный кодекс РФ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2000" dirty="0"/>
              <a:t> Территориальные законы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/>
              <a:t>  о правах детей</a:t>
            </a:r>
          </a:p>
        </p:txBody>
      </p:sp>
      <p:pic>
        <p:nvPicPr>
          <p:cNvPr id="11271" name="Picture 17" descr="Права 3">
            <a:extLst>
              <a:ext uri="{FF2B5EF4-FFF2-40B4-BE49-F238E27FC236}">
                <a16:creationId xmlns="" xmlns:a16="http://schemas.microsoft.com/office/drawing/2014/main" id="{A4799B1B-2D06-4A9C-95FB-F0486C53D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56">
            <a:off x="6156325" y="908050"/>
            <a:ext cx="269557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8" descr="Права 1">
            <a:extLst>
              <a:ext uri="{FF2B5EF4-FFF2-40B4-BE49-F238E27FC236}">
                <a16:creationId xmlns="" xmlns:a16="http://schemas.microsoft.com/office/drawing/2014/main" id="{94CB2C27-0715-4F36-85CC-9892955C3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35984">
            <a:off x="3924300" y="765175"/>
            <a:ext cx="269875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лен">
  <a:themeElements>
    <a:clrScheme name="Клен 5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CCFF99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543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Клен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93</cp:revision>
  <dcterms:created xsi:type="dcterms:W3CDTF">2011-05-11T09:33:38Z</dcterms:created>
  <dcterms:modified xsi:type="dcterms:W3CDTF">2021-05-31T07:13:52Z</dcterms:modified>
</cp:coreProperties>
</file>