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58" r:id="rId8"/>
    <p:sldId id="259" r:id="rId9"/>
    <p:sldId id="265" r:id="rId10"/>
    <p:sldId id="266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BEBFF"/>
    <a:srgbClr val="E6D5F3"/>
    <a:srgbClr val="FAE7FF"/>
    <a:srgbClr val="F9E1FF"/>
    <a:srgbClr val="FCEFFF"/>
    <a:srgbClr val="F7D9FF"/>
    <a:srgbClr val="DDFAFB"/>
    <a:srgbClr val="B1F2F5"/>
    <a:srgbClr val="EDF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29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5E03-BA52-42C2-B5B5-F1A91790E73D}" type="datetimeFigureOut">
              <a:rPr lang="ru-RU" smtClean="0"/>
              <a:pPr/>
              <a:t>08.06.2022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99BC-7AC0-4388-B9DD-DAC9B5C4BDD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5E03-BA52-42C2-B5B5-F1A91790E73D}" type="datetimeFigureOut">
              <a:rPr lang="ru-RU" smtClean="0"/>
              <a:pPr/>
              <a:t>08.06.2022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99BC-7AC0-4388-B9DD-DAC9B5C4BDD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5E03-BA52-42C2-B5B5-F1A91790E73D}" type="datetimeFigureOut">
              <a:rPr lang="ru-RU" smtClean="0"/>
              <a:pPr/>
              <a:t>08.06.2022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99BC-7AC0-4388-B9DD-DAC9B5C4BDD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5E03-BA52-42C2-B5B5-F1A91790E73D}" type="datetimeFigureOut">
              <a:rPr lang="ru-RU" smtClean="0"/>
              <a:pPr/>
              <a:t>08.06.2022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99BC-7AC0-4388-B9DD-DAC9B5C4BDD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5E03-BA52-42C2-B5B5-F1A91790E73D}" type="datetimeFigureOut">
              <a:rPr lang="ru-RU" smtClean="0"/>
              <a:pPr/>
              <a:t>08.06.2022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99BC-7AC0-4388-B9DD-DAC9B5C4BDD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5E03-BA52-42C2-B5B5-F1A91790E73D}" type="datetimeFigureOut">
              <a:rPr lang="ru-RU" smtClean="0"/>
              <a:pPr/>
              <a:t>08.06.2022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99BC-7AC0-4388-B9DD-DAC9B5C4BDD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5E03-BA52-42C2-B5B5-F1A91790E73D}" type="datetimeFigureOut">
              <a:rPr lang="ru-RU" smtClean="0"/>
              <a:pPr/>
              <a:t>08.06.2022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99BC-7AC0-4388-B9DD-DAC9B5C4BDD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5E03-BA52-42C2-B5B5-F1A91790E73D}" type="datetimeFigureOut">
              <a:rPr lang="ru-RU" smtClean="0"/>
              <a:pPr/>
              <a:t>08.06.2022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99BC-7AC0-4388-B9DD-DAC9B5C4BDD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5E03-BA52-42C2-B5B5-F1A91790E73D}" type="datetimeFigureOut">
              <a:rPr lang="ru-RU" smtClean="0"/>
              <a:pPr/>
              <a:t>08.06.2022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99BC-7AC0-4388-B9DD-DAC9B5C4BDD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5E03-BA52-42C2-B5B5-F1A91790E73D}" type="datetimeFigureOut">
              <a:rPr lang="ru-RU" smtClean="0"/>
              <a:pPr/>
              <a:t>08.06.2022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99BC-7AC0-4388-B9DD-DAC9B5C4BDD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5E03-BA52-42C2-B5B5-F1A91790E73D}" type="datetimeFigureOut">
              <a:rPr lang="ru-RU" smtClean="0"/>
              <a:pPr/>
              <a:t>08.06.2022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99BC-7AC0-4388-B9DD-DAC9B5C4BDD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A5E03-BA52-42C2-B5B5-F1A91790E73D}" type="datetimeFigureOut">
              <a:rPr lang="ru-RU" smtClean="0"/>
              <a:pPr/>
              <a:t>08.06.2022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499BC-7AC0-4388-B9DD-DAC9B5C4BDD2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15" descr="C:\Users\L\Pictures\Рамки и фоны\Уголки. полоски\Полоски\flovin302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 flipV="1">
            <a:off x="0" y="72008"/>
            <a:ext cx="9144000" cy="548680"/>
          </a:xfrm>
          <a:prstGeom prst="rect">
            <a:avLst/>
          </a:prstGeom>
          <a:noFill/>
        </p:spPr>
      </p:pic>
      <p:pic>
        <p:nvPicPr>
          <p:cNvPr id="8" name="Picture 15" descr="C:\Users\L\Pictures\Рамки и фоны\Уголки. полоски\Полоски\flovin302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237312"/>
            <a:ext cx="9144000" cy="54868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image.freepik.com/free-vector/_43633-2792.jpg" TargetMode="External"/><Relationship Id="rId13" Type="http://schemas.openxmlformats.org/officeDocument/2006/relationships/hyperlink" Target="https://www.clipartmax.com/png/full/56-567225_cartoon-girl-clown.png" TargetMode="External"/><Relationship Id="rId18" Type="http://schemas.openxmlformats.org/officeDocument/2006/relationships/hyperlink" Target="https://yandex.ru/images/_crpd/VEF7Ip440/88ccb01w/G6dCIgIu3HmcBPgHmSWd7p7Ji1o4y1mqfCc3FBeFvpnxPJkOjnok4iPY60wkSxFD2Szhq-pbKvoduAAnihQ5IXrz0zNz7zlI3CX9kz1E7V6bDF_fDS4cCoiX9kCDFd4Jhb" TargetMode="External"/><Relationship Id="rId26" Type="http://schemas.openxmlformats.org/officeDocument/2006/relationships/hyperlink" Target="https://forkidsandmum.ru/pictures/1013344527.jpg" TargetMode="External"/><Relationship Id="rId3" Type="http://schemas.openxmlformats.org/officeDocument/2006/relationships/hyperlink" Target="https://photoshop-kopona.com/uploads/posts/2019-06/1560353718_01-5.jpg" TargetMode="External"/><Relationship Id="rId21" Type="http://schemas.openxmlformats.org/officeDocument/2006/relationships/hyperlink" Target="https://avatars.mds.yandex.net/get-pdb/1676296/d0588984-2a21-4174-9346-66818f43a683/s1200?webp=false" TargetMode="External"/><Relationship Id="rId7" Type="http://schemas.openxmlformats.org/officeDocument/2006/relationships/hyperlink" Target="https://avatars.mds.yandex.net/get-pdb/2492799/9b8957aa-8841-41a1-8ec0-de87c624377c/s1200" TargetMode="External"/><Relationship Id="rId12" Type="http://schemas.openxmlformats.org/officeDocument/2006/relationships/hyperlink" Target="https://image.freepik.com/free-vector/_29190-301.jpg" TargetMode="External"/><Relationship Id="rId17" Type="http://schemas.openxmlformats.org/officeDocument/2006/relationships/hyperlink" Target="https://thumbs.dreamstime.com/b/%D1%81%D0%B5%D1%80%D1%8B%D0%B9-%D0%BA%D0%BE%D1%82-85402308.jpg" TargetMode="External"/><Relationship Id="rId25" Type="http://schemas.openxmlformats.org/officeDocument/2006/relationships/hyperlink" Target="https://ds04.infourok.ru/uploads/ex/03f2/000d36d9-00c53848/hello_html_m46912064.png" TargetMode="External"/><Relationship Id="rId2" Type="http://schemas.openxmlformats.org/officeDocument/2006/relationships/hyperlink" Target="https://crocus.ua/files/product/5/1645/1645.jpg" TargetMode="External"/><Relationship Id="rId16" Type="http://schemas.openxmlformats.org/officeDocument/2006/relationships/hyperlink" Target="https://cdn3.vectorstock.com/i/thumb-large/17/12/cute-kitten-washing-itself-vector-4611712.jpg" TargetMode="External"/><Relationship Id="rId20" Type="http://schemas.openxmlformats.org/officeDocument/2006/relationships/hyperlink" Target="https://image.freepik.com/free-vector/_43633-128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un9-3.userapi.com/c845221/v845221969/1d7cad/FX3USim9AFA.jpg" TargetMode="External"/><Relationship Id="rId11" Type="http://schemas.openxmlformats.org/officeDocument/2006/relationships/hyperlink" Target="https://i.pinimg.com/originals/f7/8f/8b/f78f8bc75e0c1bbc894389fa49779ca6.png" TargetMode="External"/><Relationship Id="rId24" Type="http://schemas.openxmlformats.org/officeDocument/2006/relationships/hyperlink" Target="https://static.vecteezy.com/system/resources/previews/000/605/667/original/asian-boy-and-girl-standing-vector.jpg" TargetMode="External"/><Relationship Id="rId5" Type="http://schemas.openxmlformats.org/officeDocument/2006/relationships/hyperlink" Target="https://avatars.mds.yandex.net/get-pdb/2359302/d748c8ef-06e2-4a9b-8b11-4ff48ef6e671/s1200" TargetMode="External"/><Relationship Id="rId15" Type="http://schemas.openxmlformats.org/officeDocument/2006/relationships/hyperlink" Target="https://sc02.alicdn.com/kf/HTB1fDWnCHuWBuNjSszgq6z8jVXaD/Fashion-Clown-Bowler-Hat.jpg" TargetMode="External"/><Relationship Id="rId23" Type="http://schemas.openxmlformats.org/officeDocument/2006/relationships/hyperlink" Target="https://clipartgraph.com/images/boy-clipart-8.jpg" TargetMode="External"/><Relationship Id="rId28" Type="http://schemas.openxmlformats.org/officeDocument/2006/relationships/hyperlink" Target="https://www.theasset.com/storage/Image/2019/Jan/1548324568shutterstock_522123727.jpg" TargetMode="External"/><Relationship Id="rId10" Type="http://schemas.openxmlformats.org/officeDocument/2006/relationships/hyperlink" Target="https://i.pinimg.com/originals/62/03/b6/6203b6860df3f23b57046be734e8ef38.png" TargetMode="External"/><Relationship Id="rId19" Type="http://schemas.openxmlformats.org/officeDocument/2006/relationships/hyperlink" Target="https://avatars.mds.yandex.net/get-pdb/1907041/e2b6ac08-d259-4d96-acca-1474d38ddf12/s600?webp=false" TargetMode="External"/><Relationship Id="rId4" Type="http://schemas.openxmlformats.org/officeDocument/2006/relationships/hyperlink" Target="http://sovetskaya22.rodnichok-10.caduk.ru/images/post-46090kopiya.png" TargetMode="External"/><Relationship Id="rId9" Type="http://schemas.openxmlformats.org/officeDocument/2006/relationships/hyperlink" Target="https://i.pinimg.com/originals/bd/f6/23/bdf623f8da8d0b35a8be6c752fcb5b5e.png" TargetMode="External"/><Relationship Id="rId14" Type="http://schemas.openxmlformats.org/officeDocument/2006/relationships/hyperlink" Target="https://image.freepik.com/free-vector/_29190-277.jpg" TargetMode="External"/><Relationship Id="rId22" Type="http://schemas.openxmlformats.org/officeDocument/2006/relationships/hyperlink" Target="https://i.pinimg.com/originals/d9/df/f9/d9dff90b7318176e863aa50d34590365.png" TargetMode="External"/><Relationship Id="rId27" Type="http://schemas.openxmlformats.org/officeDocument/2006/relationships/hyperlink" Target="https://us.123rf.com/450wm/topvectors/topvectors1811/topvectors181100198/128163139-colorful-flat-style-residential-houses-vector-illustration.jpg?ver=6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799" y="2102991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Занимательные </a:t>
            </a:r>
            <a:br>
              <a:rPr lang="ru-RU" sz="5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sz="5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задачки</a:t>
            </a:r>
            <a:endParaRPr lang="ru-RU" sz="54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031" name="AutoShape 7" descr="C:\Users\L\Desktop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5" name="AutoShape 11" descr="C:\Users\L\Desktop\green-47700_128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7" name="AutoShape 13" descr="https://cdn.pixabay.com/photo/2012/05/07/02/47/green-47700_12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41" name="Picture 17" descr="C:\Users\L\Desktop\Логика\11.png"/>
          <p:cNvPicPr>
            <a:picLocks noChangeAspect="1" noChangeArrowheads="1"/>
          </p:cNvPicPr>
          <p:nvPr/>
        </p:nvPicPr>
        <p:blipFill>
          <a:blip r:embed="rId2" cstate="print"/>
          <a:srcRect l="10191" r="10830"/>
          <a:stretch>
            <a:fillRect/>
          </a:stretch>
        </p:blipFill>
        <p:spPr bwMode="auto">
          <a:xfrm>
            <a:off x="6084168" y="3573016"/>
            <a:ext cx="3096344" cy="2628125"/>
          </a:xfrm>
          <a:prstGeom prst="rect">
            <a:avLst/>
          </a:prstGeom>
          <a:noFill/>
        </p:spPr>
      </p:pic>
      <p:pic>
        <p:nvPicPr>
          <p:cNvPr id="1043" name="Picture 19" descr="C:\Users\L\Desktop\Логика\post-46090kopiy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95536" y="3007585"/>
            <a:ext cx="2088232" cy="330173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17128" y="4887078"/>
            <a:ext cx="3509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Математика для дошколят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278000" y="836712"/>
            <a:ext cx="6588000" cy="1080000"/>
          </a:xfrm>
          <a:prstGeom prst="roundRect">
            <a:avLst/>
          </a:prstGeom>
          <a:solidFill>
            <a:srgbClr val="FBEBFF"/>
          </a:solidFill>
          <a:ln w="254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Найди клоуна: у него зелёная шляпа  с жёлтым цветком, одна половина костюма жёлтая, а другая – синяя, носки белые в синюю полоску. Воротничок большой.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152" name="AutoShape 8" descr="https://www.bethowen.ru/upload/iblock/aef/aefc3351906019a3eef5fc8dca06eab8.jpg"/>
          <p:cNvSpPr>
            <a:spLocks noChangeAspect="1" noChangeArrowheads="1"/>
          </p:cNvSpPr>
          <p:nvPr/>
        </p:nvSpPr>
        <p:spPr bwMode="auto">
          <a:xfrm>
            <a:off x="155575" y="-3894138"/>
            <a:ext cx="12192000" cy="8124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2483768" y="2276872"/>
            <a:ext cx="3096344" cy="3672408"/>
            <a:chOff x="611560" y="2204864"/>
            <a:chExt cx="2880320" cy="3473218"/>
          </a:xfrm>
        </p:grpSpPr>
        <p:pic>
          <p:nvPicPr>
            <p:cNvPr id="1026" name="Picture 2" descr="C:\Users\L\Desktop\56-567225_cartoon-girl-clown.png"/>
            <p:cNvPicPr>
              <a:picLocks noChangeAspect="1" noChangeArrowheads="1"/>
            </p:cNvPicPr>
            <p:nvPr/>
          </p:nvPicPr>
          <p:blipFill>
            <a:blip r:embed="rId2" cstate="print"/>
            <a:srcRect t="4326"/>
            <a:stretch>
              <a:fillRect/>
            </a:stretch>
          </p:blipFill>
          <p:spPr bwMode="auto">
            <a:xfrm>
              <a:off x="611560" y="2492896"/>
              <a:ext cx="2880320" cy="3185186"/>
            </a:xfrm>
            <a:prstGeom prst="rect">
              <a:avLst/>
            </a:prstGeom>
            <a:noFill/>
          </p:spPr>
        </p:pic>
        <p:pic>
          <p:nvPicPr>
            <p:cNvPr id="1027" name="Picture 3" descr="C:\Users\L\Desktop\Fashion-Clown-Bowler-Ha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2339752" y="2204864"/>
              <a:ext cx="1080120" cy="1075319"/>
            </a:xfrm>
            <a:prstGeom prst="rect">
              <a:avLst/>
            </a:prstGeom>
            <a:noFill/>
          </p:spPr>
        </p:pic>
      </p:grpSp>
      <p:pic>
        <p:nvPicPr>
          <p:cNvPr id="1029" name="Picture 5" descr="C:\Users\L\Desktop\_2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51520" y="2564904"/>
            <a:ext cx="2441180" cy="3365396"/>
          </a:xfrm>
          <a:prstGeom prst="rect">
            <a:avLst/>
          </a:prstGeom>
          <a:noFill/>
        </p:spPr>
      </p:pic>
      <p:pic>
        <p:nvPicPr>
          <p:cNvPr id="1030" name="Picture 6" descr="C:\Users\L\Desktop\27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2132856"/>
            <a:ext cx="2592288" cy="3796409"/>
          </a:xfrm>
          <a:prstGeom prst="rect">
            <a:avLst/>
          </a:prstGeom>
          <a:noFill/>
        </p:spPr>
      </p:pic>
      <p:sp>
        <p:nvSpPr>
          <p:cNvPr id="11" name="Умножение 10">
            <a:hlinkClick r:id="" action="ppaction://hlinkshowjump?jump=endshow"/>
          </p:cNvPr>
          <p:cNvSpPr/>
          <p:nvPr/>
        </p:nvSpPr>
        <p:spPr>
          <a:xfrm>
            <a:off x="8388424" y="5733256"/>
            <a:ext cx="611560" cy="648072"/>
          </a:xfrm>
          <a:prstGeom prst="mathMultiply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</a:rPr>
              <a:t>Использованные источники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43608" y="1484784"/>
            <a:ext cx="4038600" cy="3672408"/>
          </a:xfrm>
        </p:spPr>
        <p:txBody>
          <a:bodyPr>
            <a:normAutofit fontScale="92500" lnSpcReduction="20000"/>
          </a:bodyPr>
          <a:lstStyle/>
          <a:p>
            <a:r>
              <a:rPr lang="ru-RU" sz="1800" b="1" dirty="0" smtClean="0">
                <a:solidFill>
                  <a:srgbClr val="0000CC"/>
                </a:solidFill>
                <a:hlinkClick r:id="rId2"/>
              </a:rPr>
              <a:t>Фон</a:t>
            </a:r>
            <a:endParaRPr lang="ru-RU" sz="1800" b="1" dirty="0" smtClean="0">
              <a:solidFill>
                <a:srgbClr val="0000CC"/>
              </a:solidFill>
            </a:endParaRPr>
          </a:p>
          <a:p>
            <a:r>
              <a:rPr lang="ru-RU" sz="1800" b="1" dirty="0" smtClean="0">
                <a:solidFill>
                  <a:srgbClr val="0000CC"/>
                </a:solidFill>
                <a:hlinkClick r:id="rId3"/>
              </a:rPr>
              <a:t>Ажурная полоска</a:t>
            </a:r>
            <a:endParaRPr lang="ru-RU" sz="1800" b="1" dirty="0" smtClean="0">
              <a:solidFill>
                <a:srgbClr val="0000CC"/>
              </a:solidFill>
            </a:endParaRPr>
          </a:p>
          <a:p>
            <a:r>
              <a:rPr lang="ru-RU" sz="1800" b="1" dirty="0" smtClean="0">
                <a:solidFill>
                  <a:srgbClr val="0000CC"/>
                </a:solidFill>
                <a:hlinkClick r:id="rId4"/>
              </a:rPr>
              <a:t>Девочка с пазлами</a:t>
            </a:r>
            <a:endParaRPr lang="ru-RU" sz="1800" b="1" dirty="0" smtClean="0">
              <a:solidFill>
                <a:srgbClr val="0000CC"/>
              </a:solidFill>
            </a:endParaRPr>
          </a:p>
          <a:p>
            <a:r>
              <a:rPr lang="ru-RU" sz="1800" b="1" dirty="0" smtClean="0">
                <a:solidFill>
                  <a:srgbClr val="0000CC"/>
                </a:solidFill>
                <a:hlinkClick r:id="rId5"/>
              </a:rPr>
              <a:t>Волшебник</a:t>
            </a:r>
            <a:endParaRPr lang="ru-RU" sz="1800" b="1" dirty="0" smtClean="0">
              <a:solidFill>
                <a:srgbClr val="0000CC"/>
              </a:solidFill>
            </a:endParaRPr>
          </a:p>
          <a:p>
            <a:r>
              <a:rPr lang="ru-RU" sz="1800" b="1" dirty="0" smtClean="0">
                <a:solidFill>
                  <a:srgbClr val="0000CC"/>
                </a:solidFill>
                <a:hlinkClick r:id="rId6"/>
              </a:rPr>
              <a:t>Дети</a:t>
            </a:r>
            <a:endParaRPr lang="ru-RU" sz="1800" b="1" dirty="0" smtClean="0">
              <a:solidFill>
                <a:srgbClr val="0000CC"/>
              </a:solidFill>
            </a:endParaRPr>
          </a:p>
          <a:p>
            <a:r>
              <a:rPr lang="ru-RU" sz="1800" b="1" dirty="0" smtClean="0">
                <a:solidFill>
                  <a:srgbClr val="0000CC"/>
                </a:solidFill>
                <a:hlinkClick r:id="rId7"/>
              </a:rPr>
              <a:t>Мальчик с мячиком</a:t>
            </a:r>
            <a:endParaRPr lang="ru-RU" sz="1800" b="1" dirty="0" smtClean="0">
              <a:solidFill>
                <a:srgbClr val="0000CC"/>
              </a:solidFill>
            </a:endParaRPr>
          </a:p>
          <a:p>
            <a:r>
              <a:rPr lang="ru-RU" sz="1800" b="1" dirty="0" smtClean="0">
                <a:solidFill>
                  <a:srgbClr val="0000CC"/>
                </a:solidFill>
                <a:hlinkClick r:id="rId8"/>
              </a:rPr>
              <a:t>Мальчик с машинкой</a:t>
            </a:r>
            <a:endParaRPr lang="ru-RU" sz="1800" b="1" dirty="0" smtClean="0">
              <a:solidFill>
                <a:srgbClr val="0000CC"/>
              </a:solidFill>
            </a:endParaRPr>
          </a:p>
          <a:p>
            <a:r>
              <a:rPr lang="ru-RU" sz="1800" b="1" dirty="0" smtClean="0">
                <a:solidFill>
                  <a:srgbClr val="0000CC"/>
                </a:solidFill>
                <a:hlinkClick r:id="rId9"/>
              </a:rPr>
              <a:t>Девочка с длинными волосами</a:t>
            </a:r>
            <a:endParaRPr lang="ru-RU" sz="1800" b="1" dirty="0" smtClean="0">
              <a:solidFill>
                <a:srgbClr val="0000CC"/>
              </a:solidFill>
            </a:endParaRPr>
          </a:p>
          <a:p>
            <a:r>
              <a:rPr lang="ru-RU" sz="1800" b="1" dirty="0" smtClean="0">
                <a:solidFill>
                  <a:srgbClr val="0000CC"/>
                </a:solidFill>
                <a:hlinkClick r:id="rId10"/>
              </a:rPr>
              <a:t>Девочка с короткими волосами</a:t>
            </a:r>
            <a:endParaRPr lang="ru-RU" sz="1800" b="1" dirty="0" smtClean="0">
              <a:solidFill>
                <a:srgbClr val="0000CC"/>
              </a:solidFill>
            </a:endParaRPr>
          </a:p>
          <a:p>
            <a:r>
              <a:rPr lang="ru-RU" sz="1800" b="1" dirty="0" smtClean="0">
                <a:solidFill>
                  <a:srgbClr val="0000CC"/>
                </a:solidFill>
                <a:hlinkClick r:id="rId11"/>
              </a:rPr>
              <a:t>Девочка волосами средней длины</a:t>
            </a:r>
            <a:endParaRPr lang="ru-RU" sz="1800" b="1" dirty="0" smtClean="0">
              <a:solidFill>
                <a:srgbClr val="0000CC"/>
              </a:solidFill>
            </a:endParaRPr>
          </a:p>
          <a:p>
            <a:r>
              <a:rPr lang="ru-RU" sz="1800" b="1" dirty="0" smtClean="0">
                <a:solidFill>
                  <a:srgbClr val="0000CC"/>
                </a:solidFill>
                <a:hlinkClick r:id="rId12"/>
              </a:rPr>
              <a:t>Клоун </a:t>
            </a:r>
            <a:endParaRPr lang="ru-RU" sz="1800" b="1" dirty="0" smtClean="0">
              <a:solidFill>
                <a:srgbClr val="0000CC"/>
              </a:solidFill>
            </a:endParaRPr>
          </a:p>
          <a:p>
            <a:r>
              <a:rPr lang="ru-RU" sz="1800" b="1" dirty="0" smtClean="0">
                <a:solidFill>
                  <a:srgbClr val="0000CC"/>
                </a:solidFill>
                <a:hlinkClick r:id="rId13"/>
              </a:rPr>
              <a:t>Клоун с собакой</a:t>
            </a:r>
            <a:endParaRPr lang="ru-RU" sz="1800" b="1" dirty="0" smtClean="0">
              <a:solidFill>
                <a:srgbClr val="0000CC"/>
              </a:solidFill>
            </a:endParaRPr>
          </a:p>
          <a:p>
            <a:r>
              <a:rPr lang="ru-RU" sz="1800" b="1" dirty="0" smtClean="0">
                <a:solidFill>
                  <a:srgbClr val="0000CC"/>
                </a:solidFill>
                <a:hlinkClick r:id="rId14"/>
              </a:rPr>
              <a:t>Клоун с шариками</a:t>
            </a:r>
            <a:endParaRPr lang="ru-RU" sz="1800" b="1" dirty="0" smtClean="0">
              <a:solidFill>
                <a:srgbClr val="0000CC"/>
              </a:solidFill>
            </a:endParaRPr>
          </a:p>
          <a:p>
            <a:r>
              <a:rPr lang="ru-RU" sz="1800" b="1" dirty="0" smtClean="0">
                <a:solidFill>
                  <a:srgbClr val="0000CC"/>
                </a:solidFill>
                <a:hlinkClick r:id="rId15"/>
              </a:rPr>
              <a:t>Шляпа</a:t>
            </a:r>
            <a:endParaRPr lang="ru-RU" sz="1800" b="1" dirty="0" smtClean="0">
              <a:solidFill>
                <a:srgbClr val="0000CC"/>
              </a:solidFill>
            </a:endParaRPr>
          </a:p>
          <a:p>
            <a:endParaRPr lang="ru-RU" sz="1800" b="1" dirty="0">
              <a:solidFill>
                <a:srgbClr val="0000CC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0288" y="1484784"/>
            <a:ext cx="2300064" cy="3773015"/>
          </a:xfrm>
        </p:spPr>
        <p:txBody>
          <a:bodyPr>
            <a:normAutofit fontScale="92500" lnSpcReduction="20000"/>
          </a:bodyPr>
          <a:lstStyle/>
          <a:p>
            <a:r>
              <a:rPr lang="ru-RU" sz="1800" b="1" dirty="0" smtClean="0">
                <a:solidFill>
                  <a:srgbClr val="0000CC"/>
                </a:solidFill>
                <a:hlinkClick r:id="rId16"/>
              </a:rPr>
              <a:t>Рыжий кот</a:t>
            </a:r>
            <a:endParaRPr lang="ru-RU" sz="1800" b="1" dirty="0" smtClean="0">
              <a:solidFill>
                <a:srgbClr val="0000CC"/>
              </a:solidFill>
            </a:endParaRPr>
          </a:p>
          <a:p>
            <a:r>
              <a:rPr lang="ru-RU" sz="1800" b="1" dirty="0" smtClean="0">
                <a:solidFill>
                  <a:srgbClr val="0000CC"/>
                </a:solidFill>
                <a:hlinkClick r:id="rId17"/>
              </a:rPr>
              <a:t>Серый кот</a:t>
            </a:r>
            <a:endParaRPr lang="ru-RU" sz="1800" b="1" dirty="0" smtClean="0">
              <a:solidFill>
                <a:srgbClr val="0000CC"/>
              </a:solidFill>
            </a:endParaRPr>
          </a:p>
          <a:p>
            <a:r>
              <a:rPr lang="ru-RU" sz="1800" b="1" dirty="0" smtClean="0">
                <a:solidFill>
                  <a:srgbClr val="0000CC"/>
                </a:solidFill>
                <a:hlinkClick r:id="rId18"/>
              </a:rPr>
              <a:t>Белый кот</a:t>
            </a:r>
            <a:endParaRPr lang="ru-RU" sz="1800" b="1" dirty="0" smtClean="0">
              <a:solidFill>
                <a:srgbClr val="0000CC"/>
              </a:solidFill>
            </a:endParaRPr>
          </a:p>
          <a:p>
            <a:r>
              <a:rPr lang="ru-RU" sz="1800" b="1" dirty="0" smtClean="0">
                <a:solidFill>
                  <a:srgbClr val="0000CC"/>
                </a:solidFill>
                <a:hlinkClick r:id="rId19"/>
              </a:rPr>
              <a:t>Зайчик 1</a:t>
            </a:r>
            <a:endParaRPr lang="ru-RU" sz="1800" b="1" dirty="0" smtClean="0">
              <a:solidFill>
                <a:srgbClr val="0000CC"/>
              </a:solidFill>
            </a:endParaRPr>
          </a:p>
          <a:p>
            <a:r>
              <a:rPr lang="ru-RU" sz="1800" b="1" dirty="0" smtClean="0">
                <a:solidFill>
                  <a:srgbClr val="0000CC"/>
                </a:solidFill>
                <a:hlinkClick r:id="rId20"/>
              </a:rPr>
              <a:t>Зайчик 2</a:t>
            </a:r>
            <a:endParaRPr lang="ru-RU" sz="1800" b="1" dirty="0" smtClean="0">
              <a:solidFill>
                <a:srgbClr val="0000CC"/>
              </a:solidFill>
            </a:endParaRPr>
          </a:p>
          <a:p>
            <a:r>
              <a:rPr lang="ru-RU" sz="1800" b="1" dirty="0" smtClean="0">
                <a:solidFill>
                  <a:srgbClr val="0000CC"/>
                </a:solidFill>
                <a:hlinkClick r:id="rId21"/>
              </a:rPr>
              <a:t>Зайчик 3</a:t>
            </a:r>
            <a:endParaRPr lang="ru-RU" sz="1800" b="1" dirty="0" smtClean="0">
              <a:solidFill>
                <a:srgbClr val="0000CC"/>
              </a:solidFill>
            </a:endParaRPr>
          </a:p>
          <a:p>
            <a:r>
              <a:rPr lang="ru-RU" sz="1800" b="1" dirty="0" smtClean="0">
                <a:solidFill>
                  <a:srgbClr val="0000CC"/>
                </a:solidFill>
                <a:hlinkClick r:id="rId22"/>
              </a:rPr>
              <a:t>Мальчик 1</a:t>
            </a:r>
            <a:endParaRPr lang="ru-RU" sz="1800" b="1" dirty="0" smtClean="0">
              <a:solidFill>
                <a:srgbClr val="0000CC"/>
              </a:solidFill>
            </a:endParaRPr>
          </a:p>
          <a:p>
            <a:r>
              <a:rPr lang="ru-RU" sz="1800" b="1" dirty="0" smtClean="0">
                <a:solidFill>
                  <a:srgbClr val="0000CC"/>
                </a:solidFill>
                <a:hlinkClick r:id="rId23"/>
              </a:rPr>
              <a:t>Мальчик 2</a:t>
            </a:r>
            <a:endParaRPr lang="ru-RU" sz="1800" b="1" dirty="0" smtClean="0">
              <a:solidFill>
                <a:srgbClr val="0000CC"/>
              </a:solidFill>
            </a:endParaRPr>
          </a:p>
          <a:p>
            <a:r>
              <a:rPr lang="ru-RU" sz="1800" b="1" dirty="0" smtClean="0">
                <a:solidFill>
                  <a:srgbClr val="0000CC"/>
                </a:solidFill>
                <a:hlinkClick r:id="rId24"/>
              </a:rPr>
              <a:t>Мальчик 3</a:t>
            </a:r>
            <a:endParaRPr lang="ru-RU" sz="1800" b="1" dirty="0" smtClean="0">
              <a:solidFill>
                <a:srgbClr val="0000CC"/>
              </a:solidFill>
            </a:endParaRPr>
          </a:p>
          <a:p>
            <a:r>
              <a:rPr lang="ru-RU" sz="1800" b="1" dirty="0" smtClean="0">
                <a:solidFill>
                  <a:srgbClr val="0000CC"/>
                </a:solidFill>
                <a:hlinkClick r:id="rId25"/>
              </a:rPr>
              <a:t>Дом 1</a:t>
            </a:r>
            <a:endParaRPr lang="ru-RU" sz="1800" b="1" dirty="0" smtClean="0">
              <a:solidFill>
                <a:srgbClr val="0000CC"/>
              </a:solidFill>
            </a:endParaRPr>
          </a:p>
          <a:p>
            <a:r>
              <a:rPr lang="ru-RU" sz="1800" b="1" dirty="0" smtClean="0">
                <a:solidFill>
                  <a:srgbClr val="0000CC"/>
                </a:solidFill>
                <a:hlinkClick r:id="rId26"/>
              </a:rPr>
              <a:t>Дом 2</a:t>
            </a:r>
            <a:endParaRPr lang="ru-RU" sz="1800" b="1" dirty="0" smtClean="0">
              <a:solidFill>
                <a:srgbClr val="0000CC"/>
              </a:solidFill>
            </a:endParaRPr>
          </a:p>
          <a:p>
            <a:r>
              <a:rPr lang="ru-RU" sz="1800" b="1" dirty="0" smtClean="0">
                <a:solidFill>
                  <a:srgbClr val="0000CC"/>
                </a:solidFill>
                <a:hlinkClick r:id="rId27"/>
              </a:rPr>
              <a:t>Дом 3</a:t>
            </a:r>
            <a:endParaRPr lang="ru-RU" sz="1800" b="1" dirty="0" smtClean="0">
              <a:solidFill>
                <a:srgbClr val="0000CC"/>
              </a:solidFill>
            </a:endParaRPr>
          </a:p>
          <a:p>
            <a:r>
              <a:rPr lang="ru-RU" sz="1800" b="1" dirty="0" smtClean="0">
                <a:solidFill>
                  <a:srgbClr val="0000CC"/>
                </a:solidFill>
                <a:hlinkClick r:id="rId28"/>
              </a:rPr>
              <a:t>Пьедестал</a:t>
            </a:r>
            <a:endParaRPr lang="ru-RU" sz="1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5373216"/>
            <a:ext cx="540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CC"/>
                </a:solidFill>
              </a:rPr>
              <a:t>Инна Светлова «Логика» – М.: Изд-во Эксмо, 2006</a:t>
            </a:r>
          </a:p>
          <a:p>
            <a:r>
              <a:rPr lang="ru-RU" sz="1600" b="1" dirty="0" smtClean="0">
                <a:solidFill>
                  <a:srgbClr val="0000CC"/>
                </a:solidFill>
              </a:rPr>
              <a:t>Инна Светлова «Завтра в школу» – М.: Изд-во Эксмо, 2006</a:t>
            </a:r>
          </a:p>
          <a:p>
            <a:endParaRPr lang="ru-RU" sz="1600" b="1" dirty="0" smtClean="0">
              <a:solidFill>
                <a:srgbClr val="0000CC"/>
              </a:solidFill>
            </a:endParaRPr>
          </a:p>
          <a:p>
            <a:endParaRPr lang="ru-RU" sz="16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C:\Users\L\Desktop\Логика\FX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0027" y="3356992"/>
            <a:ext cx="5003946" cy="29523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75756" y="836712"/>
            <a:ext cx="4392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Математика – гимнастика ума.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Логично мыслить учит нас она.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Из всех наук важнейшая,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Мудрая, точнейшая.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Математика важна,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Математика нужна.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602000" y="836712"/>
            <a:ext cx="5940000" cy="1080000"/>
          </a:xfrm>
          <a:prstGeom prst="roundRect">
            <a:avLst/>
          </a:prstGeom>
          <a:solidFill>
            <a:srgbClr val="FBEBFF"/>
          </a:solidFill>
          <a:ln w="254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Таня и Лена имеют фамилии Голубева и Лебедева.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Какую фамилию носит каждая девочка, если Таня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и Голубева  ходят в одну школу?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052" name="Picture 4" descr="C:\Users\L\Desktop\-young-girl.png"/>
          <p:cNvPicPr>
            <a:picLocks noChangeAspect="1" noChangeArrowheads="1"/>
          </p:cNvPicPr>
          <p:nvPr/>
        </p:nvPicPr>
        <p:blipFill>
          <a:blip r:embed="rId2" cstate="print"/>
          <a:srcRect l="24528" t="7547" r="28302" b="7547"/>
          <a:stretch>
            <a:fillRect/>
          </a:stretch>
        </p:blipFill>
        <p:spPr bwMode="auto">
          <a:xfrm>
            <a:off x="4764019" y="2420888"/>
            <a:ext cx="2088000" cy="3758399"/>
          </a:xfrm>
          <a:prstGeom prst="rect">
            <a:avLst/>
          </a:prstGeom>
          <a:noFill/>
        </p:spPr>
      </p:pic>
      <p:pic>
        <p:nvPicPr>
          <p:cNvPr id="2054" name="Picture 6" descr="C:\Users\L\Desktop\-girl.png"/>
          <p:cNvPicPr>
            <a:picLocks noChangeAspect="1" noChangeArrowheads="1"/>
          </p:cNvPicPr>
          <p:nvPr/>
        </p:nvPicPr>
        <p:blipFill>
          <a:blip r:embed="rId3" cstate="print"/>
          <a:srcRect l="31579" t="7017" r="33333" b="7017"/>
          <a:stretch>
            <a:fillRect/>
          </a:stretch>
        </p:blipFill>
        <p:spPr bwMode="auto">
          <a:xfrm>
            <a:off x="2627784" y="2420888"/>
            <a:ext cx="1497682" cy="366932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27584" y="5229200"/>
            <a:ext cx="1440000" cy="32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Лебедева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32240" y="5229200"/>
            <a:ext cx="1440000" cy="32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Голубева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4139952" y="5877272"/>
            <a:ext cx="864096" cy="36004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15720" y="4869160"/>
            <a:ext cx="936000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Таня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020272" y="4869160"/>
            <a:ext cx="936000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Лена 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82000" y="836712"/>
            <a:ext cx="5580000" cy="1080000"/>
          </a:xfrm>
          <a:prstGeom prst="roundRect">
            <a:avLst/>
          </a:prstGeom>
          <a:solidFill>
            <a:srgbClr val="FBEBFF"/>
          </a:solidFill>
          <a:ln w="254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Петя и Алёша играли разными игрушками: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машинкой и мячиком. Петя мячиком не играл.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Покажи Петю и Алёшу.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L\Desktop\5a4784875535a449729e543d804e1ff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2492896"/>
            <a:ext cx="2537396" cy="3145532"/>
          </a:xfrm>
          <a:prstGeom prst="rect">
            <a:avLst/>
          </a:prstGeom>
          <a:noFill/>
        </p:spPr>
      </p:pic>
      <p:pic>
        <p:nvPicPr>
          <p:cNvPr id="1027" name="Picture 3" descr="C:\Users\L\Desktop\_43633-279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58334" y="2492896"/>
            <a:ext cx="3126034" cy="311105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95736" y="5733256"/>
            <a:ext cx="1152000" cy="32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Алёша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5733256"/>
            <a:ext cx="1152000" cy="32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Петя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4139952" y="5877272"/>
            <a:ext cx="864096" cy="36004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82000" y="836712"/>
            <a:ext cx="5580000" cy="1080000"/>
          </a:xfrm>
          <a:prstGeom prst="roundRect">
            <a:avLst/>
          </a:prstGeom>
          <a:solidFill>
            <a:srgbClr val="FBEBFF"/>
          </a:solidFill>
          <a:ln w="254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Три брата – Коля, Ваня и Толя – учатся в разных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классах. Коля старше Вани, а Ваня старше Толи.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Покажи Колю, Ваню и Толю.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130" name="AutoShape 10" descr="https://www.pngkey.com/png/detail/81-811197_-soloveika-daddy-clipart.png"/>
          <p:cNvSpPr>
            <a:spLocks noChangeAspect="1" noChangeArrowheads="1"/>
          </p:cNvSpPr>
          <p:nvPr/>
        </p:nvSpPr>
        <p:spPr bwMode="auto">
          <a:xfrm>
            <a:off x="155575" y="-4030663"/>
            <a:ext cx="6391275" cy="8401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132" name="AutoShape 12" descr="https://www.pngkey.com/png/detail/81-811197_-soloveika-daddy-clipart.png"/>
          <p:cNvSpPr>
            <a:spLocks noChangeAspect="1" noChangeArrowheads="1"/>
          </p:cNvSpPr>
          <p:nvPr/>
        </p:nvSpPr>
        <p:spPr bwMode="auto">
          <a:xfrm>
            <a:off x="155575" y="-4030663"/>
            <a:ext cx="6391275" cy="8401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5137" name="Picture 17" descr="C:\Users\L\Desktop\asian-boy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7693" y="2060848"/>
            <a:ext cx="1688615" cy="3816424"/>
          </a:xfrm>
          <a:prstGeom prst="rect">
            <a:avLst/>
          </a:prstGeom>
          <a:noFill/>
        </p:spPr>
      </p:pic>
      <p:pic>
        <p:nvPicPr>
          <p:cNvPr id="1026" name="Picture 2" descr="C:\Users\L\Desktop\Логика\boy8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91680" y="2354592"/>
            <a:ext cx="1512168" cy="362920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979712" y="5913312"/>
            <a:ext cx="1152000" cy="32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Ваня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96000" y="5913312"/>
            <a:ext cx="1152000" cy="32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Коля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56176" y="5913312"/>
            <a:ext cx="1152000" cy="32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Толя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8100392" y="5877272"/>
            <a:ext cx="864096" cy="36004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2" descr="C:\Users\L\Desktop\Рисунок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4995" y="2924944"/>
            <a:ext cx="1457325" cy="30353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10000" y="836712"/>
            <a:ext cx="5724000" cy="1080000"/>
          </a:xfrm>
          <a:prstGeom prst="roundRect">
            <a:avLst/>
          </a:prstGeom>
          <a:solidFill>
            <a:srgbClr val="FBEBFF"/>
          </a:solidFill>
          <a:ln w="254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У трёх девочек волосы разной длины. У Марины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длиннее, чем у Алёны, у Алёны длиннее, чем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у Наташи. Покажи Марину, Алёну и Наташу.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88352" y="5877272"/>
            <a:ext cx="1152000" cy="32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Марина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96000" y="5877272"/>
            <a:ext cx="1152000" cy="32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Алёна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808" y="5877272"/>
            <a:ext cx="1152000" cy="32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Наташа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s://i.pinimg.com/originals/bd/f6/23/bdf623f8da8d0b35a8be6c752fcb5b5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204864"/>
            <a:ext cx="2088232" cy="3569421"/>
          </a:xfrm>
          <a:prstGeom prst="rect">
            <a:avLst/>
          </a:prstGeom>
          <a:noFill/>
        </p:spPr>
      </p:pic>
      <p:pic>
        <p:nvPicPr>
          <p:cNvPr id="2054" name="Picture 6" descr="C:\Users\L\Desktop\strawberry-shortcak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3908" y="2420888"/>
            <a:ext cx="1656184" cy="3308731"/>
          </a:xfrm>
          <a:prstGeom prst="rect">
            <a:avLst/>
          </a:prstGeom>
          <a:noFill/>
        </p:spPr>
      </p:pic>
      <p:pic>
        <p:nvPicPr>
          <p:cNvPr id="2056" name="Picture 8" descr="https://i.pinimg.com/originals/62/03/b6/6203b6860df3f23b57046be734e8ef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276872"/>
            <a:ext cx="1800200" cy="3620697"/>
          </a:xfrm>
          <a:prstGeom prst="rect">
            <a:avLst/>
          </a:prstGeom>
          <a:noFill/>
        </p:spPr>
      </p:pic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100392" y="5877272"/>
            <a:ext cx="864096" cy="36004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20000" y="836712"/>
            <a:ext cx="7704000" cy="1080000"/>
          </a:xfrm>
          <a:prstGeom prst="roundRect">
            <a:avLst/>
          </a:prstGeom>
          <a:solidFill>
            <a:srgbClr val="FBEBFF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Три зайчика – Пушок, Ушастик и Черныш – соревновались по бегу. Покажи каждого из зайчиков, если Пушок занял не второе и не третье место, а Ушастик не третье.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175" name="Picture 7" descr="C:\Users\L\Desktop\Логика\пьедестал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000" y="4257284"/>
            <a:ext cx="5760000" cy="1980028"/>
          </a:xfrm>
          <a:prstGeom prst="rect">
            <a:avLst/>
          </a:prstGeom>
          <a:noFill/>
        </p:spPr>
      </p:pic>
      <p:pic>
        <p:nvPicPr>
          <p:cNvPr id="7177" name="Picture 9" descr="C:\Users\L\Desktop\Логика\16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835696" y="2523954"/>
            <a:ext cx="1656184" cy="2201190"/>
          </a:xfrm>
          <a:prstGeom prst="rect">
            <a:avLst/>
          </a:prstGeom>
          <a:noFill/>
        </p:spPr>
      </p:pic>
      <p:pic>
        <p:nvPicPr>
          <p:cNvPr id="7178" name="Picture 10" descr="C:\Users\L\Desktop\Логика\s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974813"/>
            <a:ext cx="1783510" cy="2182379"/>
          </a:xfrm>
          <a:prstGeom prst="rect">
            <a:avLst/>
          </a:prstGeom>
          <a:noFill/>
        </p:spPr>
      </p:pic>
      <p:pic>
        <p:nvPicPr>
          <p:cNvPr id="7179" name="Picture 11" descr="C:\Users\L\Desktop\Логика\s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2084250"/>
            <a:ext cx="1512168" cy="228085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159856" y="5805264"/>
            <a:ext cx="1116000" cy="32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Ушастик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04072" y="5805264"/>
            <a:ext cx="1116000" cy="32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Пушок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76280" y="5949280"/>
            <a:ext cx="1116000" cy="25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Черныш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028384" y="5877272"/>
            <a:ext cx="864096" cy="36004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8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882000" y="836712"/>
            <a:ext cx="7380000" cy="1080000"/>
          </a:xfrm>
          <a:prstGeom prst="roundRect">
            <a:avLst/>
          </a:prstGeom>
          <a:solidFill>
            <a:srgbClr val="FBEBFF"/>
          </a:solidFill>
          <a:ln w="254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Жили-были три кота: Мурзик, Тишка и Марсик. Все они разного цвета: рыжий, серый и белый. Мурзик не рыжий и не белый, Тишка не белый. Покажи Мурзика, Тишку и Марсика.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152" name="AutoShape 8" descr="https://www.bethowen.ru/upload/iblock/aef/aefc3351906019a3eef5fc8dca06eab8.jpg"/>
          <p:cNvSpPr>
            <a:spLocks noChangeAspect="1" noChangeArrowheads="1"/>
          </p:cNvSpPr>
          <p:nvPr/>
        </p:nvSpPr>
        <p:spPr bwMode="auto">
          <a:xfrm>
            <a:off x="155575" y="-3894138"/>
            <a:ext cx="12192000" cy="8124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54" name="AutoShape 10" descr="https://www.bethowen.ru/upload/iblock/aef/aefc3351906019a3eef5fc8dca06eab8.jpg"/>
          <p:cNvSpPr>
            <a:spLocks noChangeAspect="1" noChangeArrowheads="1"/>
          </p:cNvSpPr>
          <p:nvPr/>
        </p:nvSpPr>
        <p:spPr bwMode="auto">
          <a:xfrm>
            <a:off x="155575" y="-3894138"/>
            <a:ext cx="12192000" cy="8124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160" name="Picture 16" descr="C:\Users\L\Desktop\-gray-ca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27584" y="2526213"/>
            <a:ext cx="2448272" cy="2630979"/>
          </a:xfrm>
          <a:prstGeom prst="rect">
            <a:avLst/>
          </a:prstGeom>
          <a:noFill/>
        </p:spPr>
      </p:pic>
      <p:pic>
        <p:nvPicPr>
          <p:cNvPr id="6161" name="Picture 17" descr="C:\Users\L\Desktop\Clipart\Животные\Кошки\istockphot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2625" y="3429000"/>
            <a:ext cx="1778751" cy="2322260"/>
          </a:xfrm>
          <a:prstGeom prst="rect">
            <a:avLst/>
          </a:prstGeom>
          <a:noFill/>
        </p:spPr>
      </p:pic>
      <p:pic>
        <p:nvPicPr>
          <p:cNvPr id="1026" name="Picture 2" descr="C:\Users\L\Desktop\Clipart\Животные\Кошки\Белые\Бел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868144" y="2420888"/>
            <a:ext cx="2541988" cy="274797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15616" y="5229200"/>
            <a:ext cx="1152000" cy="32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Мурзик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96000" y="5841304"/>
            <a:ext cx="1152000" cy="32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Тишка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44208" y="5229200"/>
            <a:ext cx="1152000" cy="32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Марсик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8028384" y="5877272"/>
            <a:ext cx="864096" cy="36004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926000" y="836712"/>
            <a:ext cx="5292000" cy="1080000"/>
          </a:xfrm>
          <a:prstGeom prst="roundRect">
            <a:avLst/>
          </a:prstGeom>
          <a:solidFill>
            <a:srgbClr val="FBEBFF"/>
          </a:solidFill>
          <a:ln w="254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Аня живёт между домиками Кати и Маши.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А дом Кати находится справа от домика Ани. Кто в каком домике живёт?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152" name="AutoShape 8" descr="https://www.bethowen.ru/upload/iblock/aef/aefc3351906019a3eef5fc8dca06eab8.jpg"/>
          <p:cNvSpPr>
            <a:spLocks noChangeAspect="1" noChangeArrowheads="1"/>
          </p:cNvSpPr>
          <p:nvPr/>
        </p:nvSpPr>
        <p:spPr bwMode="auto">
          <a:xfrm>
            <a:off x="155575" y="-3894138"/>
            <a:ext cx="12192000" cy="8124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54" name="AutoShape 10" descr="https://www.bethowen.ru/upload/iblock/aef/aefc3351906019a3eef5fc8dca06eab8.jpg"/>
          <p:cNvSpPr>
            <a:spLocks noChangeAspect="1" noChangeArrowheads="1"/>
          </p:cNvSpPr>
          <p:nvPr/>
        </p:nvSpPr>
        <p:spPr bwMode="auto">
          <a:xfrm>
            <a:off x="155575" y="-3894138"/>
            <a:ext cx="12192000" cy="8124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5625280"/>
            <a:ext cx="1152000" cy="32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Маша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5625280"/>
            <a:ext cx="1152000" cy="32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Аня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32240" y="5625280"/>
            <a:ext cx="1152000" cy="32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Катя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s://ds04.infourok.ru/uploads/ex/03f2/000d36d9-00c53848/hello_html_m46912064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2204864"/>
            <a:ext cx="1512168" cy="3243600"/>
          </a:xfrm>
          <a:prstGeom prst="rect">
            <a:avLst/>
          </a:prstGeom>
          <a:noFill/>
        </p:spPr>
      </p:pic>
      <p:sp>
        <p:nvSpPr>
          <p:cNvPr id="2054" name="AutoShape 6" descr="https://us.123rf.com/450wm/topvectors/topvectors1811/topvectors181100198/128163139-colorful-flat-style-residential-houses-vector-illustration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56" name="AutoShape 8" descr="https://us.123rf.com/450wm/topvectors/topvectors1811/topvectors181100198/128163139-colorful-flat-style-residential-houses-vector-illustration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059" name="Picture 11" descr="https://forkidsandmum.ru/pictures/101334452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4580" y="2636912"/>
            <a:ext cx="2265852" cy="2892577"/>
          </a:xfrm>
          <a:prstGeom prst="rect">
            <a:avLst/>
          </a:prstGeom>
          <a:noFill/>
        </p:spPr>
      </p:pic>
      <p:sp>
        <p:nvSpPr>
          <p:cNvPr id="2061" name="AutoShape 13" descr="https://cdn-kaspi.kz/shop/medias/sys_master/images/images/h40/h08/10016937967646/xsylvanian-families-uutnyj-domik-marii-10502931-2.png.pagespeed.ic.OysdCAiE9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062" name="Picture 14" descr="C:\Users\L\Desktop\-houses-vector-.png"/>
          <p:cNvPicPr>
            <a:picLocks noChangeAspect="1" noChangeArrowheads="1"/>
          </p:cNvPicPr>
          <p:nvPr/>
        </p:nvPicPr>
        <p:blipFill>
          <a:blip r:embed="rId4" cstate="print"/>
          <a:srcRect l="5073" t="6105" r="3359" b="4362"/>
          <a:stretch>
            <a:fillRect/>
          </a:stretch>
        </p:blipFill>
        <p:spPr bwMode="auto">
          <a:xfrm>
            <a:off x="467544" y="2276872"/>
            <a:ext cx="3240360" cy="3168352"/>
          </a:xfrm>
          <a:prstGeom prst="rect">
            <a:avLst/>
          </a:prstGeom>
          <a:noFill/>
        </p:spPr>
      </p:pic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8100392" y="5877272"/>
            <a:ext cx="864096" cy="36004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368</Words>
  <Application>Microsoft Office PowerPoint</Application>
  <PresentationFormat>Экран (4:3)</PresentationFormat>
  <Paragraphs>76</Paragraphs>
  <Slides>11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Georgia</vt:lpstr>
      <vt:lpstr>Тема Office</vt:lpstr>
      <vt:lpstr>Занимательные  задачки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Использованные источники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</dc:creator>
  <cp:lastModifiedBy>Пользователь</cp:lastModifiedBy>
  <cp:revision>60</cp:revision>
  <dcterms:created xsi:type="dcterms:W3CDTF">2020-05-30T18:16:10Z</dcterms:created>
  <dcterms:modified xsi:type="dcterms:W3CDTF">2022-06-08T07:33:57Z</dcterms:modified>
</cp:coreProperties>
</file>