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sldIdLst>
    <p:sldId id="275" r:id="rId2"/>
    <p:sldId id="258" r:id="rId3"/>
    <p:sldId id="259" r:id="rId4"/>
    <p:sldId id="261" r:id="rId5"/>
    <p:sldId id="273" r:id="rId6"/>
    <p:sldId id="276" r:id="rId7"/>
    <p:sldId id="277" r:id="rId8"/>
    <p:sldId id="279" r:id="rId9"/>
    <p:sldId id="280" r:id="rId10"/>
    <p:sldId id="282" r:id="rId11"/>
    <p:sldId id="262" r:id="rId12"/>
    <p:sldId id="267" r:id="rId13"/>
    <p:sldId id="268" r:id="rId14"/>
    <p:sldId id="265" r:id="rId15"/>
    <p:sldId id="283" r:id="rId16"/>
    <p:sldId id="271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6486DC-F4C0-42E3-BE90-ABDF7E8536FD}">
          <p14:sldIdLst>
            <p14:sldId id="275"/>
            <p14:sldId id="258"/>
            <p14:sldId id="259"/>
            <p14:sldId id="261"/>
          </p14:sldIdLst>
        </p14:section>
        <p14:section name="Раздел без заголовка" id="{B948A8ED-4109-4C1A-B9A6-105799C3B295}">
          <p14:sldIdLst>
            <p14:sldId id="273"/>
            <p14:sldId id="276"/>
            <p14:sldId id="277"/>
            <p14:sldId id="279"/>
            <p14:sldId id="280"/>
            <p14:sldId id="282"/>
            <p14:sldId id="262"/>
          </p14:sldIdLst>
        </p14:section>
        <p14:section name="Раздел без заголовка" id="{6648A2BA-2B15-4B0B-A6F1-BDBA5C86139C}">
          <p14:sldIdLst>
            <p14:sldId id="267"/>
            <p14:sldId id="268"/>
            <p14:sldId id="265"/>
            <p14:sldId id="283"/>
            <p14:sldId id="271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A14"/>
    <a:srgbClr val="00CC00"/>
    <a:srgbClr val="00FF00"/>
    <a:srgbClr val="523F69"/>
    <a:srgbClr val="CCFFFF"/>
    <a:srgbClr val="43CE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9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2B9016-3FC3-406F-8085-BBDDD5EE26B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676" y="325089"/>
            <a:ext cx="8825659" cy="5365688"/>
          </a:xfrm>
        </p:spPr>
        <p:txBody>
          <a:bodyPr>
            <a:normAutofit/>
          </a:bodyPr>
          <a:lstStyle/>
          <a:p>
            <a:endParaRPr lang="ru-RU" sz="8000" dirty="0">
              <a:solidFill>
                <a:srgbClr val="00CC00"/>
              </a:solidFill>
              <a:ea typeface="Batang" panose="02030600000101010101" pitchFamily="18" charset="-127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0" y="5516880"/>
            <a:ext cx="5865541" cy="134112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68A1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19" y="325089"/>
            <a:ext cx="92487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56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дороге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965962"/>
            <a:ext cx="11977577" cy="5533898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Уважаемые родители!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Помните, что ответственность за жизнь и здоровье детей лежит, прежде всего, на нас, взрослых.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Не уставайте напоминать им о необходимости соблюдения Правил дорожного движения. Очень важно уже в раннем возрасте заложить основы сознательного отношения к соблюдению Правил безопасности на дорогах. И не забывайте, что вы являетесь для своих детей образцом поведения. Никакое обучение не будет эффективным, если самые близкие люди, которые пользуются у детей особым авторитетом, нарушают Правила.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Во время летнего отдыха постарайтесь планировать проведение досуга ребенка так, чтобы он постоянно находился под контролем. А оставляя детей без присмотра, вы должны быть уверены, что они не совершат необдуманных поступков и не будут подвергнуты опасности.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В преддверие сезона отпусков обращаем внимание, что в летний период традиционно увеличивается число дорожно-транспортных происшествий на загородных автодорогах.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Необходимо неукоснительно соблюдать требования к перевозке несовершеннолетних пассажиров, использовать детские удерживающие устройства, использовать ремни безопасности.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3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137" y="2"/>
            <a:ext cx="9404723" cy="102561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Безопасность на дороге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560" y="961359"/>
            <a:ext cx="8946541" cy="4195481"/>
          </a:xfrm>
        </p:spPr>
        <p:txBody>
          <a:bodyPr/>
          <a:lstStyle/>
          <a:p>
            <a:pPr lvl="3"/>
            <a:endParaRPr lang="ru-RU" dirty="0"/>
          </a:p>
          <a:p>
            <a:pPr lvl="3"/>
            <a:endParaRPr lang="ru-RU" dirty="0"/>
          </a:p>
          <a:p>
            <a:pPr lvl="3"/>
            <a:endParaRPr lang="ru-RU" dirty="0"/>
          </a:p>
          <a:p>
            <a:pPr lvl="3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4" y="1389929"/>
            <a:ext cx="3825239" cy="4792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63" y="1444393"/>
            <a:ext cx="3577937" cy="468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2" y="1893164"/>
            <a:ext cx="4265447" cy="469556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045" y="0"/>
            <a:ext cx="9404723" cy="10379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Правила Безопасности при пожаре</a:t>
            </a:r>
            <a:endParaRPr lang="ru-RU" sz="4000" dirty="0">
              <a:solidFill>
                <a:srgbClr val="7030A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60" y="1375186"/>
            <a:ext cx="8946541" cy="51869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500" dirty="0">
                <a:latin typeface="Calibri" panose="020F0502020204030204" pitchFamily="34" charset="0"/>
              </a:rPr>
              <a:t>Пожарный номер — </a:t>
            </a:r>
            <a:r>
              <a:rPr lang="ru-RU" sz="4500" b="1" dirty="0">
                <a:solidFill>
                  <a:srgbClr val="00B0F0"/>
                </a:solidFill>
                <a:latin typeface="Calibri" panose="020F0502020204030204" pitchFamily="34" charset="0"/>
              </a:rPr>
              <a:t>101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B0F0"/>
                </a:solidFill>
                <a:latin typeface="Calibri" panose="020F0502020204030204" pitchFamily="34" charset="0"/>
              </a:rPr>
              <a:t>Не берите в руки спички! 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Чтобы лес, звериный дом,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Не пылал нигде огнём,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Чтоб не плакали букашки,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Не теряли гнёзда пташки,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А лишь пели песни птички,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Не берите в руки спички! 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B0F0"/>
                </a:solidFill>
                <a:latin typeface="Calibri" panose="020F0502020204030204" pitchFamily="34" charset="0"/>
              </a:rPr>
              <a:t>Уходя тушите свет! 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Знай, любые провода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Повреждённые – беда!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Ведь они опасны слишком –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Замыкание как вспышка!</a:t>
            </a:r>
          </a:p>
          <a:p>
            <a:pPr marL="0" indent="0">
              <a:buNone/>
            </a:pPr>
            <a:r>
              <a:rPr lang="ru-RU" sz="4500" dirty="0">
                <a:latin typeface="Calibri" panose="020F0502020204030204" pitchFamily="34" charset="0"/>
              </a:rPr>
              <a:t>Дать друзьям такой совет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Просто каждый может: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Уходя тушите свет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И приборы тоже!</a:t>
            </a:r>
          </a:p>
          <a:p>
            <a:endParaRPr lang="ru-RU" dirty="0"/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65" y="1665644"/>
            <a:ext cx="3631627" cy="2060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65" y="3725733"/>
            <a:ext cx="3631627" cy="2553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45" y="1661832"/>
            <a:ext cx="3221019" cy="461368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67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04" y="0"/>
            <a:ext cx="10565816" cy="9391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Правила безопасности при пожаре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53" y="925552"/>
            <a:ext cx="9032863" cy="583563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700" b="1" dirty="0">
                <a:solidFill>
                  <a:srgbClr val="00B0F0"/>
                </a:solidFill>
              </a:rPr>
              <a:t>Очень важные правила! </a:t>
            </a:r>
            <a:br>
              <a:rPr lang="ru-RU" sz="6700" dirty="0">
                <a:solidFill>
                  <a:srgbClr val="FFFF00"/>
                </a:solidFill>
              </a:rPr>
            </a:br>
            <a:r>
              <a:rPr lang="ru-RU" sz="6700" dirty="0"/>
              <a:t>Чтобы пожаров избежать,</a:t>
            </a:r>
            <a:br>
              <a:rPr lang="ru-RU" sz="6700" dirty="0"/>
            </a:br>
            <a:r>
              <a:rPr lang="ru-RU" sz="6700" dirty="0"/>
              <a:t>Нужно много детям знать.</a:t>
            </a:r>
          </a:p>
          <a:p>
            <a:pPr marL="0" indent="0">
              <a:buNone/>
            </a:pPr>
            <a:r>
              <a:rPr lang="ru-RU" sz="6700" dirty="0"/>
              <a:t>Деревянные сестрички</a:t>
            </a:r>
            <a:br>
              <a:rPr lang="ru-RU" sz="6700" dirty="0"/>
            </a:br>
            <a:r>
              <a:rPr lang="ru-RU" sz="6700" dirty="0"/>
              <a:t>В коробочке — это спички.</a:t>
            </a:r>
            <a:br>
              <a:rPr lang="ru-RU" sz="6700" dirty="0"/>
            </a:br>
            <a:r>
              <a:rPr lang="ru-RU" sz="6700" dirty="0"/>
              <a:t>Вы запомните, друзья,</a:t>
            </a:r>
            <a:br>
              <a:rPr lang="ru-RU" sz="6700" dirty="0"/>
            </a:br>
            <a:r>
              <a:rPr lang="ru-RU" sz="6700" dirty="0"/>
              <a:t>Спички детям брать нельзя!</a:t>
            </a:r>
          </a:p>
          <a:p>
            <a:pPr marL="0" indent="0">
              <a:buNone/>
            </a:pPr>
            <a:r>
              <a:rPr lang="ru-RU" sz="6700" dirty="0"/>
              <a:t>Если увидишь огонь или дым,</a:t>
            </a:r>
            <a:br>
              <a:rPr lang="ru-RU" sz="6700" dirty="0"/>
            </a:br>
            <a:r>
              <a:rPr lang="ru-RU" sz="6700" dirty="0"/>
              <a:t>Скорее звони, телефон — 01.</a:t>
            </a:r>
          </a:p>
          <a:p>
            <a:pPr marL="0" indent="0">
              <a:buNone/>
            </a:pPr>
            <a:r>
              <a:rPr lang="ru-RU" sz="6700" dirty="0"/>
              <a:t>Если слаб огонь, скорей</a:t>
            </a:r>
            <a:br>
              <a:rPr lang="ru-RU" sz="6700" dirty="0"/>
            </a:br>
            <a:r>
              <a:rPr lang="ru-RU" sz="6700" dirty="0"/>
              <a:t>Ты водой его залей.</a:t>
            </a:r>
          </a:p>
          <a:p>
            <a:pPr marL="0" indent="0">
              <a:buNone/>
            </a:pPr>
            <a:r>
              <a:rPr lang="ru-RU" sz="6700" dirty="0"/>
              <a:t>Но не вздумай воду лить</a:t>
            </a:r>
            <a:br>
              <a:rPr lang="ru-RU" sz="6700" dirty="0"/>
            </a:br>
            <a:r>
              <a:rPr lang="ru-RU" sz="6700" dirty="0"/>
              <a:t>Там где электричество,</a:t>
            </a:r>
            <a:br>
              <a:rPr lang="ru-RU" sz="6700" dirty="0"/>
            </a:br>
            <a:r>
              <a:rPr lang="ru-RU" sz="6700" dirty="0"/>
              <a:t>Телевизор и утюг,</a:t>
            </a:r>
            <a:br>
              <a:rPr lang="ru-RU" sz="6700" dirty="0"/>
            </a:br>
            <a:r>
              <a:rPr lang="ru-RU" sz="6700" dirty="0"/>
              <a:t>Миксер и розетку</a:t>
            </a:r>
            <a:br>
              <a:rPr lang="ru-RU" sz="6700" dirty="0"/>
            </a:br>
            <a:r>
              <a:rPr lang="ru-RU" sz="6700" dirty="0"/>
              <a:t>Обходите стороной</a:t>
            </a:r>
            <a:br>
              <a:rPr lang="ru-RU" sz="6700" dirty="0"/>
            </a:br>
            <a:r>
              <a:rPr lang="ru-RU" sz="6700" dirty="0"/>
              <a:t>Маленькие детки.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53" y="1266204"/>
            <a:ext cx="6960199" cy="5149836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0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541" y="0"/>
            <a:ext cx="9404723" cy="88392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Безопасность детей дома</a:t>
            </a:r>
            <a:endParaRPr lang="ru-RU" sz="4400" dirty="0">
              <a:solidFill>
                <a:srgbClr val="7030A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60" y="805548"/>
            <a:ext cx="8946541" cy="55952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000" b="1" dirty="0">
                <a:latin typeface="Calibri" panose="020F0502020204030204" pitchFamily="34" charset="0"/>
              </a:rPr>
              <a:t>Советы для родителей: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Важно обеспечить безопасность детей дома. </a:t>
            </a:r>
            <a:r>
              <a:rPr lang="ru-RU" sz="7000" dirty="0">
                <a:latin typeface="Calibri" panose="020F0502020204030204" pitchFamily="34" charset="0"/>
              </a:rPr>
              <a:t>Сколько «пиковых» местечек спрятано в любимом жилище? Как эти  места обнаружить и уберечь ребенка от опасности?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1. Провода и розетки</a:t>
            </a:r>
            <a:br>
              <a:rPr lang="ru-RU" sz="70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ru-RU" sz="7000" dirty="0">
                <a:latin typeface="Calibri" panose="020F0502020204030204" pitchFamily="34" charset="0"/>
              </a:rPr>
              <a:t>Для изоляции розеток применяйте специальные заглушки. Обязательно применяйте средства защиты от электричества в квартире, не пренебрегайте ими.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2. Окна   </a:t>
            </a:r>
            <a:r>
              <a:rPr lang="ru-RU" sz="7000" b="1" dirty="0">
                <a:latin typeface="Calibri" panose="020F0502020204030204" pitchFamily="34" charset="0"/>
              </a:rPr>
              <a:t>                                                                                                                </a:t>
            </a:r>
            <a:r>
              <a:rPr lang="ru-RU" sz="7000" dirty="0">
                <a:latin typeface="Calibri" panose="020F0502020204030204" pitchFamily="34" charset="0"/>
              </a:rPr>
              <a:t>Независимо от этажа, на котором находится квартира, нужно не подпускать ребёнка к окнам. Даже сидение на подоконнике является опасным делом.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3. Кухонная территория                                                                                                    </a:t>
            </a:r>
            <a:r>
              <a:rPr lang="ru-RU" sz="7000" dirty="0">
                <a:latin typeface="Calibri" panose="020F0502020204030204" pitchFamily="34" charset="0"/>
              </a:rPr>
              <a:t>Кухня – помещение, буквально напичканное опасными предметами. Ни в коем случае не оставляйте ребёнка одного на кухне</a:t>
            </a:r>
            <a:r>
              <a:rPr lang="ru-RU" sz="5100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1" y="798866"/>
            <a:ext cx="2974076" cy="2599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1" y="3757907"/>
            <a:ext cx="2974076" cy="2358688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8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541" y="0"/>
            <a:ext cx="9404723" cy="883920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7030A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64783"/>
            <a:ext cx="11628120" cy="625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2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29" y="0"/>
            <a:ext cx="9404723" cy="96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530" y="1020186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Безопасность детей зависит от многих факторов, которые были указаны в данной презентации. Если соблюдать правила безопасности тогда у ребенка будет  </a:t>
            </a:r>
            <a:r>
              <a:rPr lang="ru-RU" b="1" dirty="0">
                <a:solidFill>
                  <a:srgbClr val="00B0F0"/>
                </a:solidFill>
              </a:rPr>
              <a:t>БЕЗОПАСНОЕ ДЕТСТВО</a:t>
            </a:r>
            <a:r>
              <a:rPr lang="ru-RU" dirty="0">
                <a:solidFill>
                  <a:srgbClr val="00B0F0"/>
                </a:solidFill>
              </a:rPr>
              <a:t>,</a:t>
            </a:r>
            <a:r>
              <a:rPr lang="ru-RU" dirty="0"/>
              <a:t> ведь </a:t>
            </a:r>
            <a:r>
              <a:rPr lang="ru-RU" b="1" dirty="0"/>
              <a:t>детство</a:t>
            </a:r>
            <a:r>
              <a:rPr lang="ru-RU" dirty="0"/>
              <a:t> – самая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b="1" dirty="0"/>
              <a:t>счастливая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и беззаботная пора.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4053534"/>
            <a:ext cx="3962737" cy="2720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5" y="4053534"/>
            <a:ext cx="4224435" cy="2720646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10485120" y="655320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6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29" y="0"/>
            <a:ext cx="10750711" cy="96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530" y="1020186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Уполномоченный по правам ребёнка в Свердловской области</a:t>
            </a:r>
          </a:p>
          <a:p>
            <a:pPr marL="0" indent="0">
              <a:buNone/>
            </a:pPr>
            <a:r>
              <a:rPr lang="ru-RU" dirty="0"/>
              <a:t>Наш адрес:</a:t>
            </a:r>
          </a:p>
          <a:p>
            <a:pPr marL="0" indent="0">
              <a:buNone/>
            </a:pPr>
            <a:r>
              <a:rPr lang="ru-RU" dirty="0"/>
              <a:t>620095, Свердловская область, г. Екатеринбург, ул. Малышева, д. 101, оф. 143</a:t>
            </a:r>
          </a:p>
          <a:p>
            <a:pPr marL="0" indent="0">
              <a:buNone/>
            </a:pPr>
            <a:r>
              <a:rPr lang="ru-RU" dirty="0"/>
              <a:t>тел.: (343) 375-70-20</a:t>
            </a:r>
          </a:p>
          <a:p>
            <a:pPr marL="0" indent="0">
              <a:buNone/>
            </a:pPr>
            <a:r>
              <a:rPr lang="ru-RU" dirty="0"/>
              <a:t>факс: (343) 374-09-03</a:t>
            </a:r>
          </a:p>
          <a:p>
            <a:pPr marL="0" indent="0">
              <a:buNone/>
            </a:pPr>
            <a:r>
              <a:rPr lang="ru-RU" dirty="0"/>
              <a:t>Юридические консультации: 375-80-50</a:t>
            </a:r>
          </a:p>
          <a:p>
            <a:pPr marL="0" indent="0"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info@svdeti.ru</a:t>
            </a:r>
          </a:p>
        </p:txBody>
      </p:sp>
      <p:sp>
        <p:nvSpPr>
          <p:cNvPr id="13" name="Управляющая кнопка: назад 12">
            <a:hlinkClick r:id="rId2" action="ppaction://hlinksldjump" highlightClick="1"/>
          </p:cNvPr>
          <p:cNvSpPr/>
          <p:nvPr/>
        </p:nvSpPr>
        <p:spPr>
          <a:xfrm>
            <a:off x="10485120" y="655320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539" y="-198120"/>
            <a:ext cx="9819547" cy="140053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anose="020F0502020204030204" pitchFamily="34" charset="0"/>
                <a:ea typeface="Batang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60" y="1243552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Безопасность детей – это один из самых важных вопросов для родителей. С самого рождения родители стараются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защитить</a:t>
            </a: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своего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ребенка</a:t>
            </a: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 -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от всего</a:t>
            </a: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. </a:t>
            </a:r>
            <a:r>
              <a:rPr lang="ru-RU" sz="2400" dirty="0">
                <a:latin typeface="Calibri" panose="020F0502020204030204" pitchFamily="34" charset="0"/>
              </a:rPr>
              <a:t>Но иногда мы даже не задумываемся – от чего же нужно защитить ребенка. Прежде всего родители должны понять наиболее значимые для ребенка угрозы и опасности в данный момент времени. Ведь в разном возрасте и угрозы разные. И количество опасностей по мере взросления – увеличивается. Конечно же родители не смогут предусмотреть всего  и защитить от всего своих детей. Но немного планирования в области безопасности детей – не помешает, и кое – какие меры по защите детей мы обязаны предпринять.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67640" y="160020"/>
            <a:ext cx="3185160" cy="5882640"/>
            <a:chOff x="0" y="609600"/>
            <a:chExt cx="3185160" cy="5882640"/>
          </a:xfrm>
        </p:grpSpPr>
        <p:pic>
          <p:nvPicPr>
            <p:cNvPr id="1033" name="Picture 9" descr="C:\Documents and Settings\scool\Local Settings\Temporary Internet Files\Content.IE5\8LELUX8Z\MP900431116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9600"/>
              <a:ext cx="3185160" cy="2727960"/>
            </a:xfrm>
            <a:prstGeom prst="rect">
              <a:avLst/>
            </a:prstGeom>
            <a:noFill/>
          </p:spPr>
        </p:pic>
        <p:pic>
          <p:nvPicPr>
            <p:cNvPr id="1034" name="Picture 10" descr="C:\Documents and Settings\scool\Local Settings\Temporary Internet Files\Content.IE5\K3GLUPY7\MP900438799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76600"/>
              <a:ext cx="3185160" cy="3215640"/>
            </a:xfrm>
            <a:prstGeom prst="rect">
              <a:avLst/>
            </a:prstGeom>
            <a:noFill/>
          </p:spPr>
        </p:pic>
      </p:grpSp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5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0" y="0"/>
            <a:ext cx="12053963" cy="82790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Терроризм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4779" y="1253490"/>
            <a:ext cx="8425448" cy="58770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	Терроризм</a:t>
            </a:r>
            <a:r>
              <a:rPr lang="ru-RU" sz="2800" dirty="0">
                <a:latin typeface="Calibri" panose="020F0502020204030204" pitchFamily="34" charset="0"/>
              </a:rPr>
              <a:t> — идеология насилия и практика воздействия на общественное сознание, на принятие решений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  <a:br>
              <a:rPr lang="ru-RU" sz="2800" dirty="0">
                <a:latin typeface="Calibri" panose="020F0502020204030204" pitchFamily="34" charset="0"/>
              </a:rPr>
            </a:br>
            <a:endParaRPr lang="ru-RU" sz="2800" dirty="0">
              <a:latin typeface="Calibri" panose="020F050202020403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200" b="1" dirty="0">
                <a:solidFill>
                  <a:srgbClr val="00B0F0"/>
                </a:solidFill>
              </a:rPr>
              <a:t>Наша задача  защитить детей от терроризма!</a:t>
            </a:r>
          </a:p>
          <a:p>
            <a:endParaRPr lang="ru-RU" dirty="0"/>
          </a:p>
          <a:p>
            <a:endParaRPr lang="ru-RU" sz="4000" dirty="0"/>
          </a:p>
          <a:p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2590" y="1349200"/>
            <a:ext cx="11286303" cy="4914439"/>
            <a:chOff x="102590" y="1412063"/>
            <a:chExt cx="11286302" cy="418153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0" y="1412063"/>
              <a:ext cx="3362189" cy="198436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0" y="3503813"/>
              <a:ext cx="3362190" cy="20897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171" y="3503813"/>
              <a:ext cx="3844080" cy="208978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503" y="3503813"/>
              <a:ext cx="3711389" cy="2089781"/>
            </a:xfrm>
            <a:prstGeom prst="rect">
              <a:avLst/>
            </a:prstGeom>
          </p:spPr>
        </p:pic>
      </p:grp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0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59762" y="2"/>
            <a:ext cx="7966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Ребенок и посторонние 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143" y="1074555"/>
            <a:ext cx="8946541" cy="48534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	Главная задача </a:t>
            </a:r>
            <a:r>
              <a:rPr lang="ru-RU" sz="2400" dirty="0">
                <a:latin typeface="Calibri" panose="020F0502020204030204" pitchFamily="34" charset="0"/>
              </a:rPr>
              <a:t>- научить ребенка быть осторожным. Научите детей защищаться. Они должны уметь применять приемы самообороны.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Общение с незнакомыми людьми должно ограничиваться только дружескими приветствиями.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Нельзя поддаваться на уговоры незнакомцев, даже если они знают или зовут ребенка по имени.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Нельзя садиться в машину к незнакомцам.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Если ты увидел преследующего  незнакомца, то подходит к прохожим, и проси защиты и помощи.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6681" y="1614638"/>
            <a:ext cx="2881100" cy="4937234"/>
            <a:chOff x="0" y="981652"/>
            <a:chExt cx="2881100" cy="493723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1652"/>
              <a:ext cx="2881100" cy="251531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319"/>
              <a:ext cx="2881100" cy="2409567"/>
            </a:xfrm>
            <a:prstGeom prst="rect">
              <a:avLst/>
            </a:prstGeom>
          </p:spPr>
        </p:pic>
      </p:grp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-148282"/>
            <a:ext cx="9404723" cy="90204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воде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556" y="1072642"/>
            <a:ext cx="8946541" cy="5279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r>
              <a:rPr lang="ru-RU" sz="2400" dirty="0">
                <a:latin typeface="Calibri" panose="020F0502020204030204" pitchFamily="34" charset="0"/>
              </a:rPr>
              <a:t>Самый полезный отдых летом — это отдых на воде. Купаясь, катаясь на лодках, на катамаранах, гидроциклах вы укрепляете организм, развиваете ловкость и выносливость. Вода не страшна тем, кто умеет хорошо плавать. Вот почему первым условием безопасности на воде является умение плавать. Однако и умеющий плавать должен быть дисциплинированным, постоянно соблюдать осторожность и правила поведения на воде.- Нарушение правил поведения на воде ведет к несчастным случаям и гибели людей. выплывать на фарватер, где ходят суда, и приближаться к ним. Если вы подплывете близко к судну, вас может затянуть под винты.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AutoShape 2" descr="https://st.astr.ru/news/8/81/81273/vo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50643"/>
            <a:ext cx="3547745" cy="459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-148282"/>
            <a:ext cx="9404723" cy="9020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Правила поведения на воде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082040"/>
            <a:ext cx="10759439" cy="5270136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ru-RU" sz="12800" dirty="0">
                <a:latin typeface="Calibri" panose="020F0502020204030204" pitchFamily="34" charset="0"/>
              </a:rPr>
              <a:t>Купаться можно в разрешенных местах, в купальнях или на оборудованных пляжах.</a:t>
            </a:r>
          </a:p>
          <a:p>
            <a:pPr marL="914400" lvl="1" indent="-457200" algn="just">
              <a:buFont typeface="+mj-lt"/>
              <a:buAutoNum type="arabicParenR"/>
            </a:pPr>
            <a:endParaRPr lang="ru-RU" sz="12800" dirty="0">
              <a:latin typeface="Calibri" panose="020F0502020204030204" pitchFamily="34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ru-RU" sz="12800" dirty="0">
                <a:latin typeface="Calibri" panose="020F0502020204030204" pitchFamily="34" charset="0"/>
              </a:rPr>
              <a:t> Для купания выбирайте песчаный берег, тихие неглубокие места с чистым дном.</a:t>
            </a:r>
          </a:p>
          <a:p>
            <a:pPr marL="914400" lvl="1" indent="-457200" algn="just">
              <a:buFont typeface="+mj-lt"/>
              <a:buAutoNum type="arabicParenR"/>
            </a:pPr>
            <a:endParaRPr lang="ru-RU" sz="12800" dirty="0">
              <a:latin typeface="Calibri" panose="020F0502020204030204" pitchFamily="34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ru-RU" sz="12800" dirty="0">
                <a:latin typeface="Calibri" panose="020F0502020204030204" pitchFamily="34" charset="0"/>
              </a:rPr>
              <a:t>  Не купайтесь в запрещенных и необорудованных для купания местах (у плотин, на водосбросе, в карьерах, котлованах, бассейнах для промышленных нужд).    </a:t>
            </a:r>
          </a:p>
          <a:p>
            <a:pPr marL="457200" lvl="1" indent="0" algn="just">
              <a:buNone/>
            </a:pPr>
            <a:endParaRPr lang="ru-RU" sz="2400" dirty="0"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При купании категорически запрещается: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1" y="777240"/>
            <a:ext cx="11841480" cy="5829300"/>
          </a:xfrm>
        </p:spPr>
        <p:txBody>
          <a:bodyPr lIns="0" tIns="0" rIns="0" bIns="0"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1. Заплывать далеко от берега, выплывать за пределы ограждения мест купания.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2. Подплывать близко к проходящим судам, катерам, весельным лодкам, гидроциклам, баржам.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3. Взбираться на технические предупредительные знаки, буи, бакены и др.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4. Прыгать в воду с лодок, катеров, парусников и других плавательных средств.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5. Купаться у причалов, набережных, мостов.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6. Купаться в вечернее время после захода солнца.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7.  Прыгать в воду в незнакомых местах.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8.  Купаться у крутых, обрывистых берегов.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9. Помните, что после еды разрешается купаться не раньше чем через полтора - два часа.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10.  Во время купания не делайте лишних движений, не держите свои мышцы в постоянном напряжении, не гонитесь за скоростью продвижения в воде, не нарушайте ритма дыхания, не переутомляйте себя, не принимайте участия в больших заплывах без разрешения врача и необходимых тренировок.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11.   Попав на быстрое течение, не плывите против течения, проплывайте на груди или на боку, горизонтально на немного повышенной скорости. Остерегайтесь водоворотов, никогда не подплывайте к ним близко.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12.  Попав в водоворот, не теряйтесь, наберите побольше воздуха в легкие, погрузитесь в воду и сделайте смелый рывок в сторону по течению.</a:t>
            </a:r>
          </a:p>
          <a:p>
            <a:pPr marL="457200" lvl="1" indent="0">
              <a:buNone/>
            </a:pPr>
            <a:endParaRPr lang="ru-RU" sz="2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дороге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072642"/>
            <a:ext cx="11977577" cy="5533898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</a:t>
            </a:r>
          </a:p>
          <a:p>
            <a:pPr marL="457200" lvl="1" indent="0">
              <a:buNone/>
            </a:pPr>
            <a:r>
              <a:rPr lang="ru-RU" sz="9600" dirty="0">
                <a:latin typeface="Calibri" panose="020F0502020204030204" pitchFamily="34" charset="0"/>
              </a:rPr>
              <a:t>Госавтоинспекция ГИБДД Свердловской области призывает родителей уделить особое внимание безопасности детей на дорогах в период летних каникул.</a:t>
            </a: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9600" dirty="0">
                <a:latin typeface="Calibri" panose="020F0502020204030204" pitchFamily="34" charset="0"/>
              </a:rPr>
              <a:t> Лето – это самая беззаботная пора для детворы, но это и самый </a:t>
            </a:r>
            <a:r>
              <a:rPr lang="ru-RU" sz="9600" dirty="0" err="1">
                <a:latin typeface="Calibri" panose="020F0502020204030204" pitchFamily="34" charset="0"/>
              </a:rPr>
              <a:t>травмоопасный</a:t>
            </a:r>
            <a:r>
              <a:rPr lang="ru-RU" sz="9600" dirty="0">
                <a:latin typeface="Calibri" panose="020F0502020204030204" pitchFamily="34" charset="0"/>
              </a:rPr>
              <a:t> период. Катание на велосипедах, роликовых коньках, прогулки на свежем воздухе доставляют ребятам массу удовольствия. Однако, юные пешеходы и велосипедисты, оставшись без внимания старших, часто получают увечья на дорогах.</a:t>
            </a: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9600" dirty="0">
                <a:latin typeface="Calibri" panose="020F0502020204030204" pitchFamily="34" charset="0"/>
              </a:rPr>
              <a:t>Мы живем в городе, где очень интенсивный поток транспортных средств, поэтому прочные знания Правил дорожного движения должны стать неотъемлемой частью повседневной жизни.</a:t>
            </a: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дороге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965962"/>
            <a:ext cx="11977577" cy="55338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6675"/>
            <a:ext cx="11431587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728</TotalTime>
  <Words>1329</Words>
  <Application>Microsoft Office PowerPoint</Application>
  <PresentationFormat>Широкоэкранный</PresentationFormat>
  <Paragraphs>124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Введение</vt:lpstr>
      <vt:lpstr>Терроризм</vt:lpstr>
      <vt:lpstr>Ребенок и посторонние лица</vt:lpstr>
      <vt:lpstr>Безопасность на воде</vt:lpstr>
      <vt:lpstr>Правила поведения на воде</vt:lpstr>
      <vt:lpstr>При купании категорически запрещается: </vt:lpstr>
      <vt:lpstr>Безопасность на дороге </vt:lpstr>
      <vt:lpstr>Безопасность на дороге </vt:lpstr>
      <vt:lpstr>Безопасность на дороге </vt:lpstr>
      <vt:lpstr>Безопасность на дороге</vt:lpstr>
      <vt:lpstr>Правила Безопасности при пожаре</vt:lpstr>
      <vt:lpstr>Правила безопасности при пожаре</vt:lpstr>
      <vt:lpstr>Безопасность детей дома</vt:lpstr>
      <vt:lpstr>Презентация PowerPoint</vt:lpstr>
      <vt:lpstr>Вывод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детство</dc:title>
  <dc:creator>Ksen Zar</dc:creator>
  <cp:lastModifiedBy>User-482</cp:lastModifiedBy>
  <cp:revision>74</cp:revision>
  <dcterms:created xsi:type="dcterms:W3CDTF">2014-10-29T16:31:09Z</dcterms:created>
  <dcterms:modified xsi:type="dcterms:W3CDTF">2021-06-28T07:49:47Z</dcterms:modified>
</cp:coreProperties>
</file>